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6" r:id="rId2"/>
    <p:sldId id="257" r:id="rId3"/>
    <p:sldId id="318" r:id="rId4"/>
    <p:sldId id="258" r:id="rId5"/>
    <p:sldId id="261" r:id="rId6"/>
    <p:sldId id="320" r:id="rId7"/>
    <p:sldId id="321" r:id="rId8"/>
    <p:sldId id="263" r:id="rId9"/>
    <p:sldId id="260" r:id="rId10"/>
    <p:sldId id="266" r:id="rId11"/>
    <p:sldId id="317" r:id="rId12"/>
    <p:sldId id="262" r:id="rId13"/>
    <p:sldId id="31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CD"/>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4" autoAdjust="0"/>
    <p:restoredTop sz="89425" autoAdjust="0"/>
  </p:normalViewPr>
  <p:slideViewPr>
    <p:cSldViewPr snapToGrid="0">
      <p:cViewPr varScale="1">
        <p:scale>
          <a:sx n="98" d="100"/>
          <a:sy n="98" d="100"/>
        </p:scale>
        <p:origin x="978"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1949C7-7A58-49C2-986E-1BD81715182D}" type="datetimeFigureOut">
              <a:rPr lang="en-GB" smtClean="0"/>
              <a:t>01/07/2020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BE2FA-4F01-4642-9C07-FC13ACF6F8E5}" type="slidenum">
              <a:rPr lang="en-GB" smtClean="0"/>
              <a:t>‹#›</a:t>
            </a:fld>
            <a:endParaRPr lang="en-GB" dirty="0"/>
          </a:p>
        </p:txBody>
      </p:sp>
    </p:spTree>
    <p:extLst>
      <p:ext uri="{BB962C8B-B14F-4D97-AF65-F5344CB8AC3E}">
        <p14:creationId xmlns:p14="http://schemas.microsoft.com/office/powerpoint/2010/main" val="2284441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A1F886-954B-824A-A55D-3A4F7C9CDCD3}" type="slidenum">
              <a:rPr lang="en-US" smtClean="0"/>
              <a:t>1</a:t>
            </a:fld>
            <a:endParaRPr lang="en-US" dirty="0"/>
          </a:p>
        </p:txBody>
      </p:sp>
    </p:spTree>
    <p:extLst>
      <p:ext uri="{BB962C8B-B14F-4D97-AF65-F5344CB8AC3E}">
        <p14:creationId xmlns:p14="http://schemas.microsoft.com/office/powerpoint/2010/main" val="1808374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POA rules otherwise remain the same (75% etc), POAC1 (100% claim) is only for closed cases.</a:t>
            </a:r>
          </a:p>
          <a:p>
            <a:endParaRPr lang="en-GB" dirty="0"/>
          </a:p>
          <a:p>
            <a:r>
              <a:rPr lang="en-GB" dirty="0"/>
              <a:t>Crime INTERIM – LGFS (1) 1</a:t>
            </a:r>
            <a:r>
              <a:rPr lang="en-GB" baseline="30000" dirty="0"/>
              <a:t>st</a:t>
            </a:r>
            <a:r>
              <a:rPr lang="en-GB" dirty="0"/>
              <a:t> hearing, NG plea; (2) Representation trf’d to lit in retrial after date set (3) start of 10day+ trial</a:t>
            </a:r>
          </a:p>
          <a:p>
            <a:r>
              <a:rPr lang="en-GB" dirty="0"/>
              <a:t>VIA CCD … evidence PPE/LAC1 form/Rep Order and details of indictment. Travel claim not payable</a:t>
            </a:r>
          </a:p>
          <a:p>
            <a:endParaRPr lang="en-GB" dirty="0"/>
          </a:p>
          <a:p>
            <a:r>
              <a:rPr lang="en-GB" dirty="0"/>
              <a:t>Crime HARDSHIP. Amended regs 1/5/20. (1) 1 month+ (2) £450+ ex-VAT (3) unlikely to receive payment 3m after claim; (4) suffer hardship – where COVID related, no additional evidence required (eg bank stmt). </a:t>
            </a:r>
          </a:p>
          <a:p>
            <a:r>
              <a:rPr lang="en-GB" dirty="0"/>
              <a:t>VIA CCD … Copy Rep Order/Case Details/Offence Type/PPE/no. defendants</a:t>
            </a:r>
          </a:p>
          <a:p>
            <a:endParaRPr lang="en-GB" dirty="0"/>
          </a:p>
          <a:p>
            <a:r>
              <a:rPr lang="en-GB" dirty="0"/>
              <a:t>PL – voucher if over £20.</a:t>
            </a:r>
          </a:p>
          <a:p>
            <a:endParaRPr lang="en-GB" dirty="0"/>
          </a:p>
          <a:p>
            <a:r>
              <a:rPr lang="en-GB" dirty="0"/>
              <a:t>Travel – use of car accepted; travel from home acceptable/CC will be paid.</a:t>
            </a:r>
          </a:p>
        </p:txBody>
      </p:sp>
      <p:sp>
        <p:nvSpPr>
          <p:cNvPr id="4" name="Slide Number Placeholder 3"/>
          <p:cNvSpPr>
            <a:spLocks noGrp="1"/>
          </p:cNvSpPr>
          <p:nvPr>
            <p:ph type="sldNum" sz="quarter" idx="5"/>
          </p:nvPr>
        </p:nvSpPr>
        <p:spPr/>
        <p:txBody>
          <a:bodyPr/>
          <a:lstStyle/>
          <a:p>
            <a:fld id="{34FBE2FA-4F01-4642-9C07-FC13ACF6F8E5}" type="slidenum">
              <a:rPr lang="en-GB" smtClean="0"/>
              <a:t>11</a:t>
            </a:fld>
            <a:endParaRPr lang="en-GB" dirty="0"/>
          </a:p>
        </p:txBody>
      </p:sp>
    </p:spTree>
    <p:extLst>
      <p:ext uri="{BB962C8B-B14F-4D97-AF65-F5344CB8AC3E}">
        <p14:creationId xmlns:p14="http://schemas.microsoft.com/office/powerpoint/2010/main" val="4281183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FBE2FA-4F01-4642-9C07-FC13ACF6F8E5}" type="slidenum">
              <a:rPr lang="en-GB" smtClean="0"/>
              <a:t>12</a:t>
            </a:fld>
            <a:endParaRPr lang="en-GB" dirty="0"/>
          </a:p>
        </p:txBody>
      </p:sp>
    </p:spTree>
    <p:extLst>
      <p:ext uri="{BB962C8B-B14F-4D97-AF65-F5344CB8AC3E}">
        <p14:creationId xmlns:p14="http://schemas.microsoft.com/office/powerpoint/2010/main" val="2321668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asked for Qs in advance and some will be answered within the presentation itself. We’ll pause after every 2-3 slides to put some more of those Qs to the LAA.</a:t>
            </a:r>
          </a:p>
          <a:p>
            <a:r>
              <a:rPr lang="en-GB" dirty="0"/>
              <a:t>Look at where you can find guidance, recent updates and then review some of the info in the various sections of that guidance in headings above before getting a view from the LAA on what comes next</a:t>
            </a:r>
          </a:p>
        </p:txBody>
      </p:sp>
      <p:sp>
        <p:nvSpPr>
          <p:cNvPr id="4" name="Slide Number Placeholder 3"/>
          <p:cNvSpPr>
            <a:spLocks noGrp="1"/>
          </p:cNvSpPr>
          <p:nvPr>
            <p:ph type="sldNum" sz="quarter" idx="5"/>
          </p:nvPr>
        </p:nvSpPr>
        <p:spPr/>
        <p:txBody>
          <a:bodyPr/>
          <a:lstStyle/>
          <a:p>
            <a:fld id="{34FBE2FA-4F01-4642-9C07-FC13ACF6F8E5}" type="slidenum">
              <a:rPr lang="en-GB" smtClean="0"/>
              <a:t>3</a:t>
            </a:fld>
            <a:endParaRPr lang="en-GB" dirty="0"/>
          </a:p>
        </p:txBody>
      </p:sp>
    </p:spTree>
    <p:extLst>
      <p:ext uri="{BB962C8B-B14F-4D97-AF65-F5344CB8AC3E}">
        <p14:creationId xmlns:p14="http://schemas.microsoft.com/office/powerpoint/2010/main" val="2561825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Links to this guidance are presented at the end (further detailed guidance links within) </a:t>
            </a:r>
          </a:p>
        </p:txBody>
      </p:sp>
      <p:sp>
        <p:nvSpPr>
          <p:cNvPr id="4" name="Slide Number Placeholder 3"/>
          <p:cNvSpPr>
            <a:spLocks noGrp="1"/>
          </p:cNvSpPr>
          <p:nvPr>
            <p:ph type="sldNum" sz="quarter" idx="5"/>
          </p:nvPr>
        </p:nvSpPr>
        <p:spPr/>
        <p:txBody>
          <a:bodyPr/>
          <a:lstStyle/>
          <a:p>
            <a:fld id="{34FBE2FA-4F01-4642-9C07-FC13ACF6F8E5}" type="slidenum">
              <a:rPr lang="en-GB" smtClean="0"/>
              <a:t>4</a:t>
            </a:fld>
            <a:endParaRPr lang="en-GB" dirty="0"/>
          </a:p>
        </p:txBody>
      </p:sp>
    </p:spTree>
    <p:extLst>
      <p:ext uri="{BB962C8B-B14F-4D97-AF65-F5344CB8AC3E}">
        <p14:creationId xmlns:p14="http://schemas.microsoft.com/office/powerpoint/2010/main" val="3783466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Little activity, starting to return to some of these areas.</a:t>
            </a:r>
          </a:p>
          <a:p>
            <a:r>
              <a:rPr lang="en-GB" dirty="0"/>
              <a:t>Guidance on office and supervision remains the same – discuss with CM, LAA flexible</a:t>
            </a:r>
          </a:p>
          <a:p>
            <a:r>
              <a:rPr lang="en-GB" dirty="0"/>
              <a:t>Core Testing – NAO – some flex … Pause for Qs after this slide</a:t>
            </a:r>
          </a:p>
        </p:txBody>
      </p:sp>
      <p:sp>
        <p:nvSpPr>
          <p:cNvPr id="4" name="Slide Number Placeholder 3"/>
          <p:cNvSpPr>
            <a:spLocks noGrp="1"/>
          </p:cNvSpPr>
          <p:nvPr>
            <p:ph type="sldNum" sz="quarter" idx="5"/>
          </p:nvPr>
        </p:nvSpPr>
        <p:spPr/>
        <p:txBody>
          <a:bodyPr/>
          <a:lstStyle/>
          <a:p>
            <a:fld id="{34FBE2FA-4F01-4642-9C07-FC13ACF6F8E5}" type="slidenum">
              <a:rPr lang="en-GB" smtClean="0"/>
              <a:t>5</a:t>
            </a:fld>
            <a:endParaRPr lang="en-GB" dirty="0"/>
          </a:p>
        </p:txBody>
      </p:sp>
    </p:spTree>
    <p:extLst>
      <p:ext uri="{BB962C8B-B14F-4D97-AF65-F5344CB8AC3E}">
        <p14:creationId xmlns:p14="http://schemas.microsoft.com/office/powerpoint/2010/main" val="3276993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Digital – Law Soc guidance / no text. No signature – note, signed by supervisor &amp; evidence of e-mail/tel call. Obtain when can.</a:t>
            </a:r>
          </a:p>
          <a:p>
            <a:endParaRPr lang="en-GB" dirty="0"/>
          </a:p>
          <a:p>
            <a:r>
              <a:rPr lang="en-GB" dirty="0"/>
              <a:t>Crime – Mags not Virtual. PS Note reasons and attendance. Tel advice for crime at home (PHE/NHS guidance) is ok.</a:t>
            </a:r>
          </a:p>
          <a:p>
            <a:endParaRPr lang="en-GB" dirty="0"/>
          </a:p>
          <a:p>
            <a:r>
              <a:rPr lang="en-GB" dirty="0"/>
              <a:t>MH – where intent is to dispose of the case</a:t>
            </a:r>
          </a:p>
          <a:p>
            <a:endParaRPr lang="en-GB" dirty="0"/>
          </a:p>
          <a:p>
            <a:r>
              <a:rPr lang="en-GB" dirty="0"/>
              <a:t>D/CA – no letterhead, e-mail evidence, note of call with police</a:t>
            </a:r>
          </a:p>
          <a:p>
            <a:endParaRPr lang="en-GB" dirty="0"/>
          </a:p>
          <a:p>
            <a:r>
              <a:rPr lang="en-GB" dirty="0"/>
              <a:t>Elig – must take reasonable steps to collect (post/e-mail) and document those steps where no evidence obtained. Obtain when you can.</a:t>
            </a:r>
          </a:p>
          <a:p>
            <a:endParaRPr lang="en-GB" dirty="0"/>
          </a:p>
          <a:p>
            <a:r>
              <a:rPr lang="en-GB" dirty="0"/>
              <a:t>Emergency – not really auditing (but core testing might come up) so it’s worth noting that ….</a:t>
            </a:r>
          </a:p>
        </p:txBody>
      </p:sp>
      <p:sp>
        <p:nvSpPr>
          <p:cNvPr id="4" name="Slide Number Placeholder 3"/>
          <p:cNvSpPr>
            <a:spLocks noGrp="1"/>
          </p:cNvSpPr>
          <p:nvPr>
            <p:ph type="sldNum" sz="quarter" idx="5"/>
          </p:nvPr>
        </p:nvSpPr>
        <p:spPr/>
        <p:txBody>
          <a:bodyPr/>
          <a:lstStyle/>
          <a:p>
            <a:fld id="{34FBE2FA-4F01-4642-9C07-FC13ACF6F8E5}" type="slidenum">
              <a:rPr lang="en-GB" smtClean="0"/>
              <a:t>6</a:t>
            </a:fld>
            <a:endParaRPr lang="en-GB" dirty="0"/>
          </a:p>
        </p:txBody>
      </p:sp>
    </p:spTree>
    <p:extLst>
      <p:ext uri="{BB962C8B-B14F-4D97-AF65-F5344CB8AC3E}">
        <p14:creationId xmlns:p14="http://schemas.microsoft.com/office/powerpoint/2010/main" val="1026498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DS – cases and 14 hours. Must note record. Can extend swaps to neighbouring scheme</a:t>
            </a:r>
          </a:p>
          <a:p>
            <a:r>
              <a:rPr lang="en-GB" dirty="0"/>
              <a:t>PSAR – probs qualifying period extended to 30/9/20 for cases (25 cases)</a:t>
            </a:r>
          </a:p>
          <a:p>
            <a:r>
              <a:rPr lang="en-GB" dirty="0"/>
              <a:t>MHDAR – 14 hours, same as DS</a:t>
            </a:r>
          </a:p>
          <a:p>
            <a:r>
              <a:rPr lang="en-GB" dirty="0"/>
              <a:t>Supervisor – guidance doesn’t cover individual qualifying like DSs – flexibility scheme, ask LAA</a:t>
            </a:r>
          </a:p>
          <a:p>
            <a:r>
              <a:rPr lang="en-GB" dirty="0"/>
              <a:t>QM – Lexcel/SQM – remote or partial/on-site. Delays – end of July. Qs to JILL – most Qs relate to these areas</a:t>
            </a:r>
          </a:p>
          <a:p>
            <a:endParaRPr lang="en-GB" dirty="0"/>
          </a:p>
        </p:txBody>
      </p:sp>
      <p:sp>
        <p:nvSpPr>
          <p:cNvPr id="4" name="Slide Number Placeholder 3"/>
          <p:cNvSpPr>
            <a:spLocks noGrp="1"/>
          </p:cNvSpPr>
          <p:nvPr>
            <p:ph type="sldNum" sz="quarter" idx="5"/>
          </p:nvPr>
        </p:nvSpPr>
        <p:spPr/>
        <p:txBody>
          <a:bodyPr/>
          <a:lstStyle/>
          <a:p>
            <a:fld id="{34FBE2FA-4F01-4642-9C07-FC13ACF6F8E5}" type="slidenum">
              <a:rPr lang="en-GB" smtClean="0"/>
              <a:t>7</a:t>
            </a:fld>
            <a:endParaRPr lang="en-GB" dirty="0"/>
          </a:p>
        </p:txBody>
      </p:sp>
    </p:spTree>
    <p:extLst>
      <p:ext uri="{BB962C8B-B14F-4D97-AF65-F5344CB8AC3E}">
        <p14:creationId xmlns:p14="http://schemas.microsoft.com/office/powerpoint/2010/main" val="1087290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ESC FEE – Form/Case Summary/MeansAss/DisbV/rr costs/key info</a:t>
            </a:r>
          </a:p>
          <a:p>
            <a:endParaRPr lang="en-GB" dirty="0"/>
          </a:p>
          <a:p>
            <a:r>
              <a:rPr lang="en-GB" dirty="0"/>
              <a:t>POAC1 – 100% claim end of case/rr cost/full assessment later</a:t>
            </a:r>
          </a:p>
          <a:p>
            <a:endParaRPr lang="en-GB" dirty="0"/>
          </a:p>
          <a:p>
            <a:r>
              <a:rPr lang="en-GB" dirty="0"/>
              <a:t>CRM7 –Form/Summary/MAAT/DisbV/Page Count/Assigned Counsel Info &amp; CRM8</a:t>
            </a:r>
          </a:p>
          <a:p>
            <a:endParaRPr lang="en-GB" dirty="0"/>
          </a:p>
          <a:p>
            <a:r>
              <a:rPr lang="en-GB" dirty="0"/>
              <a:t>CRM18 – form/CRM1&amp;2/DisbV/Arrival &amp; departure and breakdown of times, att notes</a:t>
            </a:r>
          </a:p>
          <a:p>
            <a:endParaRPr lang="en-GB" dirty="0"/>
          </a:p>
          <a:p>
            <a:r>
              <a:rPr lang="en-GB" dirty="0"/>
              <a:t>CRM18a – CRM1/2/3 /DisbV/rrcosts/page count/representations/key info</a:t>
            </a:r>
          </a:p>
          <a:p>
            <a:endParaRPr lang="en-GB" dirty="0"/>
          </a:p>
        </p:txBody>
      </p:sp>
      <p:sp>
        <p:nvSpPr>
          <p:cNvPr id="4" name="Slide Number Placeholder 3"/>
          <p:cNvSpPr>
            <a:spLocks noGrp="1"/>
          </p:cNvSpPr>
          <p:nvPr>
            <p:ph type="sldNum" sz="quarter" idx="5"/>
          </p:nvPr>
        </p:nvSpPr>
        <p:spPr/>
        <p:txBody>
          <a:bodyPr/>
          <a:lstStyle/>
          <a:p>
            <a:fld id="{34FBE2FA-4F01-4642-9C07-FC13ACF6F8E5}" type="slidenum">
              <a:rPr lang="en-GB" smtClean="0"/>
              <a:t>8</a:t>
            </a:fld>
            <a:endParaRPr lang="en-GB" dirty="0"/>
          </a:p>
        </p:txBody>
      </p:sp>
    </p:spTree>
    <p:extLst>
      <p:ext uri="{BB962C8B-B14F-4D97-AF65-F5344CB8AC3E}">
        <p14:creationId xmlns:p14="http://schemas.microsoft.com/office/powerpoint/2010/main" val="1846088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 – the LAA have paused action in relation to enforcement, though will start writing to clients again in July. Fin circumstances have changes, flexible approach in both Crime and Civil (eg show cause civil – suspend for 12 months)</a:t>
            </a:r>
          </a:p>
        </p:txBody>
      </p:sp>
      <p:sp>
        <p:nvSpPr>
          <p:cNvPr id="4" name="Slide Number Placeholder 3"/>
          <p:cNvSpPr>
            <a:spLocks noGrp="1"/>
          </p:cNvSpPr>
          <p:nvPr>
            <p:ph type="sldNum" sz="quarter" idx="5"/>
          </p:nvPr>
        </p:nvSpPr>
        <p:spPr/>
        <p:txBody>
          <a:bodyPr/>
          <a:lstStyle/>
          <a:p>
            <a:fld id="{34FBE2FA-4F01-4642-9C07-FC13ACF6F8E5}" type="slidenum">
              <a:rPr lang="en-GB" smtClean="0"/>
              <a:t>9</a:t>
            </a:fld>
            <a:endParaRPr lang="en-GB" dirty="0"/>
          </a:p>
        </p:txBody>
      </p:sp>
    </p:spTree>
    <p:extLst>
      <p:ext uri="{BB962C8B-B14F-4D97-AF65-F5344CB8AC3E}">
        <p14:creationId xmlns:p14="http://schemas.microsoft.com/office/powerpoint/2010/main" val="1213557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Anthony to talk through this slide</a:t>
            </a:r>
          </a:p>
        </p:txBody>
      </p:sp>
      <p:sp>
        <p:nvSpPr>
          <p:cNvPr id="4" name="Slide Number Placeholder 3"/>
          <p:cNvSpPr>
            <a:spLocks noGrp="1"/>
          </p:cNvSpPr>
          <p:nvPr>
            <p:ph type="sldNum" sz="quarter" idx="5"/>
          </p:nvPr>
        </p:nvSpPr>
        <p:spPr/>
        <p:txBody>
          <a:bodyPr/>
          <a:lstStyle/>
          <a:p>
            <a:fld id="{34FBE2FA-4F01-4642-9C07-FC13ACF6F8E5}" type="slidenum">
              <a:rPr lang="en-GB" smtClean="0"/>
              <a:t>10</a:t>
            </a:fld>
            <a:endParaRPr lang="en-GB" dirty="0"/>
          </a:p>
        </p:txBody>
      </p:sp>
    </p:spTree>
    <p:extLst>
      <p:ext uri="{BB962C8B-B14F-4D97-AF65-F5344CB8AC3E}">
        <p14:creationId xmlns:p14="http://schemas.microsoft.com/office/powerpoint/2010/main" val="191510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21C31-E3C2-4C63-9D35-9E8EEE9774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CF43127-AF47-4BAE-A3F2-8FFD2C838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6584D1-2706-4322-AB0D-727FF5A57F28}"/>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5" name="Footer Placeholder 4">
            <a:extLst>
              <a:ext uri="{FF2B5EF4-FFF2-40B4-BE49-F238E27FC236}">
                <a16:creationId xmlns:a16="http://schemas.microsoft.com/office/drawing/2014/main" id="{1DB419AF-11F3-4577-BEB7-00F182402E4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96373EF-0DBC-4929-B228-DEF73D0C7D7E}"/>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255872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71BD6-F222-4911-8380-275F7CB72E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96F389-7C46-44B4-9B55-BA287BC0D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8B923A-2423-4A43-9489-3FAAF85B8660}"/>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5" name="Footer Placeholder 4">
            <a:extLst>
              <a:ext uri="{FF2B5EF4-FFF2-40B4-BE49-F238E27FC236}">
                <a16:creationId xmlns:a16="http://schemas.microsoft.com/office/drawing/2014/main" id="{9FC2D939-D1A1-4595-92F3-A2A703525C5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99491A4-0D2C-44C8-9149-B372339EAAE3}"/>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386206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BF29A8-D6F6-439E-99E4-76996EF01C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5A2881-877E-4CC3-B7BF-77DB4A7E5A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D824F0-CF18-490F-BF68-531F8F469B23}"/>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5" name="Footer Placeholder 4">
            <a:extLst>
              <a:ext uri="{FF2B5EF4-FFF2-40B4-BE49-F238E27FC236}">
                <a16:creationId xmlns:a16="http://schemas.microsoft.com/office/drawing/2014/main" id="{4AC0071D-BEDD-4BDD-A8B6-7C8514F3F97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465CA44-A1B9-46FF-A40D-D5C4CBD1A5E6}"/>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242451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ACE16-903F-4206-83D1-8DF5715428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18D091-4E44-4E2E-8F9A-6D20E1DCA9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526978-DEBF-4ECE-A0B1-EFB863A05AFF}"/>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5" name="Footer Placeholder 4">
            <a:extLst>
              <a:ext uri="{FF2B5EF4-FFF2-40B4-BE49-F238E27FC236}">
                <a16:creationId xmlns:a16="http://schemas.microsoft.com/office/drawing/2014/main" id="{8B23ECA5-22A4-4681-BF79-6367EC623CC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BA0201D-0CBA-4056-B2B5-682403F6D0B4}"/>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314716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1139A-6AC9-4A9D-9347-481BD99B94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1044DB-99C2-4CD5-BF53-BE43100C62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D30E18-7CFB-4FB4-A5BA-E96919A21329}"/>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5" name="Footer Placeholder 4">
            <a:extLst>
              <a:ext uri="{FF2B5EF4-FFF2-40B4-BE49-F238E27FC236}">
                <a16:creationId xmlns:a16="http://schemas.microsoft.com/office/drawing/2014/main" id="{A499EE14-AA35-4DD9-B9EA-F3928EE0D71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868849B-1952-43E6-AB73-64C2C04FF4F1}"/>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101690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478B-2C79-4455-B859-234C95AC20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E8ACFE-054E-4E90-85E1-FECB69582E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76DD3E-92BA-415A-B652-9ED0D82F2E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010E93-2E6E-45B5-8727-102CBDAA1E79}"/>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6" name="Footer Placeholder 5">
            <a:extLst>
              <a:ext uri="{FF2B5EF4-FFF2-40B4-BE49-F238E27FC236}">
                <a16:creationId xmlns:a16="http://schemas.microsoft.com/office/drawing/2014/main" id="{9676432E-CB80-41CD-B2D3-0788B05C137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F021AF4-A844-4642-8F6A-44F411007694}"/>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367578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2333-D42B-4362-83AB-ADC26E6053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2B3DCD-4A07-4EAE-B62D-D0EB28AB7E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F53700-6A30-4EA9-BB39-01E2F2BB07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6D842A-BF00-45F3-9318-31C9A3BE49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626948-3D71-4603-866B-3E60B3D8E8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5FF618-2700-4FA9-BE9F-CE285C65B151}"/>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8" name="Footer Placeholder 7">
            <a:extLst>
              <a:ext uri="{FF2B5EF4-FFF2-40B4-BE49-F238E27FC236}">
                <a16:creationId xmlns:a16="http://schemas.microsoft.com/office/drawing/2014/main" id="{4BC7D724-1B22-432F-9570-3E783C4480C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B194671-987A-4532-9828-66CC522587E6}"/>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93047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ED620-0F4B-4C2A-862A-C21E306A5C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78EAC5-3892-4BC7-B77F-3783AF035174}"/>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4" name="Footer Placeholder 3">
            <a:extLst>
              <a:ext uri="{FF2B5EF4-FFF2-40B4-BE49-F238E27FC236}">
                <a16:creationId xmlns:a16="http://schemas.microsoft.com/office/drawing/2014/main" id="{B8ECB8D3-5B30-4AD2-91DE-BDF41EDEA69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DA4D160-DE94-4116-BE06-BD0C0D53642D}"/>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307916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EA4F8E-4B10-4F47-858C-10E99473D677}"/>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3" name="Footer Placeholder 2">
            <a:extLst>
              <a:ext uri="{FF2B5EF4-FFF2-40B4-BE49-F238E27FC236}">
                <a16:creationId xmlns:a16="http://schemas.microsoft.com/office/drawing/2014/main" id="{D20D28EA-2C0E-4E53-9303-908444F0568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93EB2A3-695B-4CDD-9B40-91C51C746E80}"/>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403064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C8BB9-40FF-40B6-9755-409B9F9785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6A7A0-B198-4DB0-82E6-F7C509216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F3B8E5-0FAE-4019-A8C4-86DB0DB623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D05FFD-47E8-4B18-8563-5DDC19742FEB}"/>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6" name="Footer Placeholder 5">
            <a:extLst>
              <a:ext uri="{FF2B5EF4-FFF2-40B4-BE49-F238E27FC236}">
                <a16:creationId xmlns:a16="http://schemas.microsoft.com/office/drawing/2014/main" id="{E7714047-8863-4490-9CEE-39B4FD54393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9CAC772-EFE9-41A4-B5D7-DC892591B0BF}"/>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126466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1E910-6BBF-4657-9FF3-BE241EC9A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8D19983-E214-4A29-B489-EE2909D038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391E8BE-E625-4E07-B37F-815393B991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D82D7A-706D-4602-9F8E-B68769A858E2}"/>
              </a:ext>
            </a:extLst>
          </p:cNvPr>
          <p:cNvSpPr>
            <a:spLocks noGrp="1"/>
          </p:cNvSpPr>
          <p:nvPr>
            <p:ph type="dt" sz="half" idx="10"/>
          </p:nvPr>
        </p:nvSpPr>
        <p:spPr/>
        <p:txBody>
          <a:bodyPr/>
          <a:lstStyle/>
          <a:p>
            <a:fld id="{1ED33DE7-58EB-445A-A896-2961E34169B9}" type="datetimeFigureOut">
              <a:rPr lang="en-GB" smtClean="0"/>
              <a:t>01/07/2020</a:t>
            </a:fld>
            <a:endParaRPr lang="en-GB" dirty="0"/>
          </a:p>
        </p:txBody>
      </p:sp>
      <p:sp>
        <p:nvSpPr>
          <p:cNvPr id="6" name="Footer Placeholder 5">
            <a:extLst>
              <a:ext uri="{FF2B5EF4-FFF2-40B4-BE49-F238E27FC236}">
                <a16:creationId xmlns:a16="http://schemas.microsoft.com/office/drawing/2014/main" id="{9CBC10DD-9D97-4106-8A07-7A713C2400C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4C7E5A1-F5C6-4C3D-80E5-56515B6FAEC3}"/>
              </a:ext>
            </a:extLst>
          </p:cNvPr>
          <p:cNvSpPr>
            <a:spLocks noGrp="1"/>
          </p:cNvSpPr>
          <p:nvPr>
            <p:ph type="sldNum" sz="quarter" idx="12"/>
          </p:nvPr>
        </p:nvSpPr>
        <p:spPr/>
        <p:txBody>
          <a:bodyPr/>
          <a:lstStyle/>
          <a:p>
            <a:fld id="{B4DA0CE6-4242-434B-A65E-67E47D7D644E}" type="slidenum">
              <a:rPr lang="en-GB" smtClean="0"/>
              <a:t>‹#›</a:t>
            </a:fld>
            <a:endParaRPr lang="en-GB" dirty="0"/>
          </a:p>
        </p:txBody>
      </p:sp>
    </p:spTree>
    <p:extLst>
      <p:ext uri="{BB962C8B-B14F-4D97-AF65-F5344CB8AC3E}">
        <p14:creationId xmlns:p14="http://schemas.microsoft.com/office/powerpoint/2010/main" val="316959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5B10C4-B28D-4938-BD3F-A6EE07C6A1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E62EC8-34BC-4DD3-9A66-2604BE1919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99D2B9-2EE3-48EC-AC27-08996FE617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33DE7-58EB-445A-A896-2961E34169B9}" type="datetimeFigureOut">
              <a:rPr lang="en-GB" smtClean="0"/>
              <a:t>01/07/2020</a:t>
            </a:fld>
            <a:endParaRPr lang="en-GB" dirty="0"/>
          </a:p>
        </p:txBody>
      </p:sp>
      <p:sp>
        <p:nvSpPr>
          <p:cNvPr id="5" name="Footer Placeholder 4">
            <a:extLst>
              <a:ext uri="{FF2B5EF4-FFF2-40B4-BE49-F238E27FC236}">
                <a16:creationId xmlns:a16="http://schemas.microsoft.com/office/drawing/2014/main" id="{EE478A7B-A82B-447B-A144-A20478491B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D1DCD9C-3BCE-4329-9085-25BFFB2C75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A0CE6-4242-434B-A65E-67E47D7D644E}" type="slidenum">
              <a:rPr lang="en-GB" smtClean="0"/>
              <a:t>‹#›</a:t>
            </a:fld>
            <a:endParaRPr lang="en-GB" dirty="0"/>
          </a:p>
        </p:txBody>
      </p:sp>
    </p:spTree>
    <p:extLst>
      <p:ext uri="{BB962C8B-B14F-4D97-AF65-F5344CB8AC3E}">
        <p14:creationId xmlns:p14="http://schemas.microsoft.com/office/powerpoint/2010/main" val="3466857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assets.publishing.service.gov.uk/government/uploads/system/uploads/attachment_data/file/889685/Transfer_of_Court_Assessed_Bills_v1.1.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teamadmin@dglegal.co.uk" TargetMode="External"/><Relationship Id="rId7" Type="http://schemas.openxmlformats.org/officeDocument/2006/relationships/hyperlink" Target="mailto:info@dglegal.co.uk"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www.gov.uk/guidance/schedule-of-processes-restarting-after-covid-19-contingency" TargetMode="External"/><Relationship Id="rId5" Type="http://schemas.openxmlformats.org/officeDocument/2006/relationships/hyperlink" Target="https://www.gov.uk/guidance/financial-relief-for-legal-aid-practitioners" TargetMode="External"/><Relationship Id="rId4" Type="http://schemas.openxmlformats.org/officeDocument/2006/relationships/hyperlink" Target="https://www.gov.uk/guidance/coronavirus-covid-19-legal-aid-agency-contingency-response"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89E49E-D683-E042-BDF9-9BCADA017F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972300"/>
          </a:xfrm>
          <a:prstGeom prst="rect">
            <a:avLst/>
          </a:prstGeom>
        </p:spPr>
      </p:pic>
      <p:sp>
        <p:nvSpPr>
          <p:cNvPr id="3" name="TextBox 2">
            <a:extLst>
              <a:ext uri="{FF2B5EF4-FFF2-40B4-BE49-F238E27FC236}">
                <a16:creationId xmlns:a16="http://schemas.microsoft.com/office/drawing/2014/main" id="{698F7582-7D90-F54B-BE0B-8CEF00AA949B}"/>
              </a:ext>
            </a:extLst>
          </p:cNvPr>
          <p:cNvSpPr txBox="1"/>
          <p:nvPr/>
        </p:nvSpPr>
        <p:spPr>
          <a:xfrm>
            <a:off x="1330046" y="1773088"/>
            <a:ext cx="9531907" cy="1938992"/>
          </a:xfrm>
          <a:prstGeom prst="rect">
            <a:avLst/>
          </a:prstGeom>
          <a:noFill/>
        </p:spPr>
        <p:txBody>
          <a:bodyPr wrap="square" rtlCol="0">
            <a:spAutoFit/>
          </a:bodyPr>
          <a:lstStyle/>
          <a:p>
            <a:pPr algn="ctr">
              <a:spcBef>
                <a:spcPts val="1000"/>
              </a:spcBef>
            </a:pPr>
            <a:r>
              <a:rPr lang="en-US" sz="6000" b="1" dirty="0">
                <a:solidFill>
                  <a:schemeClr val="bg1"/>
                </a:solidFill>
                <a:latin typeface="Avenir Black" panose="02000503020000020003" pitchFamily="2" charset="0"/>
              </a:rPr>
              <a:t>Working with the Legal Aid Agency - Webinar</a:t>
            </a:r>
          </a:p>
        </p:txBody>
      </p:sp>
      <p:sp>
        <p:nvSpPr>
          <p:cNvPr id="6" name="TextBox 5">
            <a:extLst>
              <a:ext uri="{FF2B5EF4-FFF2-40B4-BE49-F238E27FC236}">
                <a16:creationId xmlns:a16="http://schemas.microsoft.com/office/drawing/2014/main" id="{B1ECBE2A-DBE1-9547-946E-F97A9AB1C8E3}"/>
              </a:ext>
            </a:extLst>
          </p:cNvPr>
          <p:cNvSpPr txBox="1"/>
          <p:nvPr/>
        </p:nvSpPr>
        <p:spPr>
          <a:xfrm>
            <a:off x="8164287" y="5823281"/>
            <a:ext cx="3878241" cy="461665"/>
          </a:xfrm>
          <a:prstGeom prst="rect">
            <a:avLst/>
          </a:prstGeom>
          <a:noFill/>
        </p:spPr>
        <p:txBody>
          <a:bodyPr wrap="square" rtlCol="0">
            <a:spAutoFit/>
          </a:bodyPr>
          <a:lstStyle/>
          <a:p>
            <a:pPr algn="ctr"/>
            <a:r>
              <a:rPr lang="en-US" sz="2400" b="1" dirty="0">
                <a:solidFill>
                  <a:schemeClr val="bg1"/>
                </a:solidFill>
              </a:rPr>
              <a:t>30 June 2020</a:t>
            </a:r>
          </a:p>
        </p:txBody>
      </p:sp>
      <p:pic>
        <p:nvPicPr>
          <p:cNvPr id="8" name="Picture 7">
            <a:extLst>
              <a:ext uri="{FF2B5EF4-FFF2-40B4-BE49-F238E27FC236}">
                <a16:creationId xmlns:a16="http://schemas.microsoft.com/office/drawing/2014/main" id="{3DEEC5A2-66BF-8D44-A137-DA9D2CA8AE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6889" y="4597464"/>
            <a:ext cx="5043535" cy="1775407"/>
          </a:xfrm>
          <a:prstGeom prst="rect">
            <a:avLst/>
          </a:prstGeom>
        </p:spPr>
      </p:pic>
    </p:spTree>
    <p:extLst>
      <p:ext uri="{BB962C8B-B14F-4D97-AF65-F5344CB8AC3E}">
        <p14:creationId xmlns:p14="http://schemas.microsoft.com/office/powerpoint/2010/main" val="2469167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CC73-AF01-4AD7-B244-D16EFA4CDFCC}"/>
              </a:ext>
            </a:extLst>
          </p:cNvPr>
          <p:cNvSpPr>
            <a:spLocks noGrp="1"/>
          </p:cNvSpPr>
          <p:nvPr>
            <p:ph type="title"/>
          </p:nvPr>
        </p:nvSpPr>
        <p:spPr>
          <a:xfrm>
            <a:off x="720000" y="365125"/>
            <a:ext cx="10800000" cy="1325563"/>
          </a:xfrm>
        </p:spPr>
        <p:txBody>
          <a:bodyPr/>
          <a:lstStyle/>
          <a:p>
            <a:r>
              <a:rPr lang="en-GB" dirty="0">
                <a:solidFill>
                  <a:srgbClr val="00B4CD"/>
                </a:solidFill>
              </a:rPr>
              <a:t>Processing Claims – transfer of assessment from court</a:t>
            </a:r>
          </a:p>
        </p:txBody>
      </p:sp>
      <p:sp>
        <p:nvSpPr>
          <p:cNvPr id="3" name="Content Placeholder 2">
            <a:extLst>
              <a:ext uri="{FF2B5EF4-FFF2-40B4-BE49-F238E27FC236}">
                <a16:creationId xmlns:a16="http://schemas.microsoft.com/office/drawing/2014/main" id="{F0B7C724-734D-4ACF-8D05-B9249A1078A2}"/>
              </a:ext>
            </a:extLst>
          </p:cNvPr>
          <p:cNvSpPr>
            <a:spLocks noGrp="1"/>
          </p:cNvSpPr>
          <p:nvPr>
            <p:ph idx="1"/>
          </p:nvPr>
        </p:nvSpPr>
        <p:spPr>
          <a:xfrm>
            <a:off x="720000" y="1825625"/>
            <a:ext cx="10800000" cy="4351338"/>
          </a:xfrm>
        </p:spPr>
        <p:txBody>
          <a:bodyPr>
            <a:noAutofit/>
          </a:bodyPr>
          <a:lstStyle/>
          <a:p>
            <a:pPr marL="457200" indent="-457200" algn="just">
              <a:buBlip>
                <a:blip r:embed="rId3"/>
              </a:buBlip>
            </a:pPr>
            <a:r>
              <a:rPr lang="en-GB" sz="2400" dirty="0">
                <a:solidFill>
                  <a:schemeClr val="bg1"/>
                </a:solidFill>
              </a:rPr>
              <a:t>Guidance on the process can be found here:</a:t>
            </a:r>
          </a:p>
          <a:p>
            <a:pPr marL="0" indent="0" algn="just">
              <a:buNone/>
            </a:pPr>
            <a:r>
              <a:rPr lang="en-GB" sz="2400" dirty="0">
                <a:hlinkClick r:id="rId4"/>
              </a:rPr>
              <a:t>https://assets.publishing.service.gov.uk/government/uploads/system/uploads/attachment_data/file/889685/Transfer_of_Court_Assessed_Bills_v1.1.pdf</a:t>
            </a:r>
            <a:endParaRPr lang="en-GB" sz="2400" dirty="0">
              <a:solidFill>
                <a:schemeClr val="bg1"/>
              </a:solidFill>
            </a:endParaRPr>
          </a:p>
          <a:p>
            <a:pPr marL="457200" indent="-457200" algn="just">
              <a:buBlip>
                <a:blip r:embed="rId3"/>
              </a:buBlip>
            </a:pPr>
            <a:r>
              <a:rPr lang="en-GB" sz="2400" dirty="0">
                <a:solidFill>
                  <a:schemeClr val="bg1"/>
                </a:solidFill>
              </a:rPr>
              <a:t>For some time the LAA has been working to upskill caseworkers to equip them to be able to take on more work.</a:t>
            </a:r>
          </a:p>
          <a:p>
            <a:pPr marL="457200" indent="-457200" algn="just">
              <a:buBlip>
                <a:blip r:embed="rId3"/>
              </a:buBlip>
            </a:pPr>
            <a:r>
              <a:rPr lang="en-GB" sz="2400" dirty="0">
                <a:solidFill>
                  <a:schemeClr val="bg1"/>
                </a:solidFill>
              </a:rPr>
              <a:t>The LAA already assesses bills of high value and is confident that the team will process this work to a high standard. </a:t>
            </a:r>
          </a:p>
          <a:p>
            <a:pPr marL="457200" indent="-457200" algn="just">
              <a:buBlip>
                <a:blip r:embed="rId3"/>
              </a:buBlip>
            </a:pPr>
            <a:r>
              <a:rPr lang="en-GB" sz="2400" dirty="0">
                <a:solidFill>
                  <a:schemeClr val="bg1"/>
                </a:solidFill>
              </a:rPr>
              <a:t>Bills will be paid more quickly than previously by courts. </a:t>
            </a:r>
          </a:p>
          <a:p>
            <a:pPr marL="457200" indent="-457200" algn="just">
              <a:buBlip>
                <a:blip r:embed="rId3"/>
              </a:buBlip>
            </a:pPr>
            <a:r>
              <a:rPr lang="en-GB" sz="2400" dirty="0">
                <a:solidFill>
                  <a:schemeClr val="bg1"/>
                </a:solidFill>
              </a:rPr>
              <a:t>Modelling of turnaround times suggests this will be true even if a bill is submitted, assessed down and then appealed.</a:t>
            </a:r>
          </a:p>
        </p:txBody>
      </p:sp>
      <p:pic>
        <p:nvPicPr>
          <p:cNvPr id="5" name="Afbeelding 6" descr="chalk_small.png">
            <a:extLst>
              <a:ext uri="{FF2B5EF4-FFF2-40B4-BE49-F238E27FC236}">
                <a16:creationId xmlns:a16="http://schemas.microsoft.com/office/drawing/2014/main" id="{A119CA70-1730-447B-9D59-7DC3B4869985}"/>
              </a:ext>
            </a:extLst>
          </p:cNvPr>
          <p:cNvPicPr>
            <a:picLocks noChangeAspect="1"/>
          </p:cNvPicPr>
          <p:nvPr/>
        </p:nvPicPr>
        <p:blipFill>
          <a:blip r:embed="rId5" cstate="print"/>
          <a:stretch>
            <a:fillRect/>
          </a:stretch>
        </p:blipFill>
        <p:spPr>
          <a:xfrm rot="191351" flipV="1">
            <a:off x="828000" y="1481065"/>
            <a:ext cx="2213076" cy="57296"/>
          </a:xfrm>
          <a:prstGeom prst="rect">
            <a:avLst/>
          </a:prstGeom>
        </p:spPr>
      </p:pic>
      <p:pic>
        <p:nvPicPr>
          <p:cNvPr id="8" name="Picture 7">
            <a:extLst>
              <a:ext uri="{FF2B5EF4-FFF2-40B4-BE49-F238E27FC236}">
                <a16:creationId xmlns:a16="http://schemas.microsoft.com/office/drawing/2014/main" id="{562DE269-85CE-4887-8BEF-654C887AB56D}"/>
              </a:ext>
            </a:extLst>
          </p:cNvPr>
          <p:cNvPicPr>
            <a:picLocks noChangeAspect="1"/>
          </p:cNvPicPr>
          <p:nvPr/>
        </p:nvPicPr>
        <p:blipFill>
          <a:blip r:embed="rId6"/>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179411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1A54-B2AB-4E7C-A588-BF48E4EBA05F}"/>
              </a:ext>
            </a:extLst>
          </p:cNvPr>
          <p:cNvSpPr>
            <a:spLocks noGrp="1"/>
          </p:cNvSpPr>
          <p:nvPr>
            <p:ph type="title"/>
          </p:nvPr>
        </p:nvSpPr>
        <p:spPr>
          <a:xfrm>
            <a:off x="720000" y="365125"/>
            <a:ext cx="10800000" cy="1325563"/>
          </a:xfrm>
        </p:spPr>
        <p:txBody>
          <a:bodyPr/>
          <a:lstStyle/>
          <a:p>
            <a:r>
              <a:rPr lang="en-GB" dirty="0">
                <a:solidFill>
                  <a:srgbClr val="00B4CD"/>
                </a:solidFill>
              </a:rPr>
              <a:t>Financial Support to providers</a:t>
            </a:r>
          </a:p>
        </p:txBody>
      </p:sp>
      <p:sp>
        <p:nvSpPr>
          <p:cNvPr id="3" name="Content Placeholder 2">
            <a:extLst>
              <a:ext uri="{FF2B5EF4-FFF2-40B4-BE49-F238E27FC236}">
                <a16:creationId xmlns:a16="http://schemas.microsoft.com/office/drawing/2014/main" id="{13AC0739-BCE9-491C-9ADB-B34DADE7BC0B}"/>
              </a:ext>
            </a:extLst>
          </p:cNvPr>
          <p:cNvSpPr>
            <a:spLocks noGrp="1"/>
          </p:cNvSpPr>
          <p:nvPr>
            <p:ph idx="1"/>
          </p:nvPr>
        </p:nvSpPr>
        <p:spPr>
          <a:xfrm>
            <a:off x="720000" y="1825625"/>
            <a:ext cx="10800000" cy="4351338"/>
          </a:xfrm>
        </p:spPr>
        <p:txBody>
          <a:bodyPr>
            <a:normAutofit/>
          </a:bodyPr>
          <a:lstStyle/>
          <a:p>
            <a:pPr marL="457200" indent="-457200" algn="just">
              <a:buBlip>
                <a:blip r:embed="rId3"/>
              </a:buBlip>
            </a:pPr>
            <a:r>
              <a:rPr lang="en-GB" dirty="0">
                <a:solidFill>
                  <a:schemeClr val="bg1"/>
                </a:solidFill>
              </a:rPr>
              <a:t>No changes to SMP/VMP schemes – for SMP protocol still applies.</a:t>
            </a:r>
          </a:p>
          <a:p>
            <a:pPr marL="457200" indent="-457200" algn="just">
              <a:buBlip>
                <a:blip r:embed="rId3"/>
              </a:buBlip>
            </a:pPr>
            <a:r>
              <a:rPr lang="en-GB" dirty="0">
                <a:solidFill>
                  <a:schemeClr val="bg1"/>
                </a:solidFill>
              </a:rPr>
              <a:t>Civil – Payments on Account. LAA about to announce an increase of number of payments allowed in 12 months from 2 to 4.</a:t>
            </a:r>
          </a:p>
          <a:p>
            <a:pPr marL="457200" indent="-457200" algn="just">
              <a:buBlip>
                <a:blip r:embed="rId3"/>
              </a:buBlip>
            </a:pPr>
            <a:r>
              <a:rPr lang="en-GB" dirty="0">
                <a:solidFill>
                  <a:schemeClr val="bg1"/>
                </a:solidFill>
              </a:rPr>
              <a:t>Crime – interim payments for Crown Court cases.</a:t>
            </a:r>
          </a:p>
          <a:p>
            <a:pPr marL="457200" indent="-457200" algn="just">
              <a:buBlip>
                <a:blip r:embed="rId3"/>
              </a:buBlip>
            </a:pPr>
            <a:r>
              <a:rPr lang="en-GB" dirty="0">
                <a:solidFill>
                  <a:schemeClr val="bg1"/>
                </a:solidFill>
              </a:rPr>
              <a:t>Crime – hardship payments also for Crown Court cases.</a:t>
            </a:r>
          </a:p>
          <a:p>
            <a:pPr marL="457200" indent="-457200" algn="just">
              <a:buBlip>
                <a:blip r:embed="rId3"/>
              </a:buBlip>
            </a:pPr>
            <a:r>
              <a:rPr lang="en-GB" dirty="0">
                <a:solidFill>
                  <a:schemeClr val="bg1"/>
                </a:solidFill>
              </a:rPr>
              <a:t>Prison Video Link Disbursements.</a:t>
            </a:r>
          </a:p>
          <a:p>
            <a:pPr marL="457200" indent="-457200" algn="just">
              <a:buBlip>
                <a:blip r:embed="rId3"/>
              </a:buBlip>
            </a:pPr>
            <a:r>
              <a:rPr lang="en-GB" dirty="0">
                <a:solidFill>
                  <a:schemeClr val="bg1"/>
                </a:solidFill>
              </a:rPr>
              <a:t>Travel by car / congestion charge.</a:t>
            </a:r>
          </a:p>
        </p:txBody>
      </p:sp>
      <p:pic>
        <p:nvPicPr>
          <p:cNvPr id="4" name="Afbeelding 6" descr="chalk_small.png">
            <a:extLst>
              <a:ext uri="{FF2B5EF4-FFF2-40B4-BE49-F238E27FC236}">
                <a16:creationId xmlns:a16="http://schemas.microsoft.com/office/drawing/2014/main" id="{D2D4AEEA-10E6-4E22-A87A-8A8738657CB5}"/>
              </a:ext>
            </a:extLst>
          </p:cNvPr>
          <p:cNvPicPr>
            <a:picLocks noChangeAspect="1"/>
          </p:cNvPicPr>
          <p:nvPr/>
        </p:nvPicPr>
        <p:blipFill>
          <a:blip r:embed="rId4" cstate="print"/>
          <a:stretch>
            <a:fillRect/>
          </a:stretch>
        </p:blipFill>
        <p:spPr>
          <a:xfrm rot="191351" flipV="1">
            <a:off x="828000" y="1481065"/>
            <a:ext cx="2213076" cy="57296"/>
          </a:xfrm>
          <a:prstGeom prst="rect">
            <a:avLst/>
          </a:prstGeom>
        </p:spPr>
      </p:pic>
      <p:pic>
        <p:nvPicPr>
          <p:cNvPr id="5" name="Picture 4">
            <a:extLst>
              <a:ext uri="{FF2B5EF4-FFF2-40B4-BE49-F238E27FC236}">
                <a16:creationId xmlns:a16="http://schemas.microsoft.com/office/drawing/2014/main" id="{44EA00CF-902D-4DB2-8B06-B0FC4ECC135D}"/>
              </a:ext>
            </a:extLst>
          </p:cNvPr>
          <p:cNvPicPr>
            <a:picLocks noChangeAspect="1"/>
          </p:cNvPicPr>
          <p:nvPr/>
        </p:nvPicPr>
        <p:blipFill>
          <a:blip r:embed="rId5"/>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221854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5837-135D-44F4-B43C-860A8B43F577}"/>
              </a:ext>
            </a:extLst>
          </p:cNvPr>
          <p:cNvSpPr>
            <a:spLocks noGrp="1"/>
          </p:cNvSpPr>
          <p:nvPr>
            <p:ph type="title"/>
          </p:nvPr>
        </p:nvSpPr>
        <p:spPr>
          <a:xfrm>
            <a:off x="720000" y="365125"/>
            <a:ext cx="10800000" cy="1325563"/>
          </a:xfrm>
        </p:spPr>
        <p:txBody>
          <a:bodyPr/>
          <a:lstStyle/>
          <a:p>
            <a:r>
              <a:rPr lang="en-GB" dirty="0">
                <a:solidFill>
                  <a:srgbClr val="00B4CD"/>
                </a:solidFill>
              </a:rPr>
              <a:t>What comes next?</a:t>
            </a:r>
          </a:p>
        </p:txBody>
      </p:sp>
      <p:sp>
        <p:nvSpPr>
          <p:cNvPr id="3" name="Content Placeholder 2">
            <a:extLst>
              <a:ext uri="{FF2B5EF4-FFF2-40B4-BE49-F238E27FC236}">
                <a16:creationId xmlns:a16="http://schemas.microsoft.com/office/drawing/2014/main" id="{4C20E1BA-4A78-4B70-A4F7-9315D39CC3A5}"/>
              </a:ext>
            </a:extLst>
          </p:cNvPr>
          <p:cNvSpPr>
            <a:spLocks noGrp="1"/>
          </p:cNvSpPr>
          <p:nvPr>
            <p:ph idx="1"/>
          </p:nvPr>
        </p:nvSpPr>
        <p:spPr>
          <a:xfrm>
            <a:off x="720000" y="1825625"/>
            <a:ext cx="10800000" cy="4351338"/>
          </a:xfrm>
        </p:spPr>
        <p:txBody>
          <a:bodyPr>
            <a:normAutofit/>
          </a:bodyPr>
          <a:lstStyle/>
          <a:p>
            <a:pPr marL="457200" indent="-457200" algn="just">
              <a:lnSpc>
                <a:spcPct val="100000"/>
              </a:lnSpc>
              <a:buBlip>
                <a:blip r:embed="rId3"/>
              </a:buBlip>
            </a:pPr>
            <a:r>
              <a:rPr lang="en-GB" dirty="0">
                <a:solidFill>
                  <a:schemeClr val="bg1"/>
                </a:solidFill>
              </a:rPr>
              <a:t>LAA will continue to publish a roadmap as to when and how guidance will change.</a:t>
            </a:r>
          </a:p>
          <a:p>
            <a:pPr marL="457200" indent="-457200" algn="just">
              <a:lnSpc>
                <a:spcPct val="100000"/>
              </a:lnSpc>
              <a:buBlip>
                <a:blip r:embed="rId3"/>
              </a:buBlip>
            </a:pPr>
            <a:r>
              <a:rPr lang="en-GB" dirty="0">
                <a:solidFill>
                  <a:schemeClr val="bg1"/>
                </a:solidFill>
              </a:rPr>
              <a:t>Current guidance is valid until 31/7/20 – some areas may be extended further beyond this date.</a:t>
            </a:r>
          </a:p>
          <a:p>
            <a:pPr marL="457200" indent="-457200" algn="just">
              <a:lnSpc>
                <a:spcPct val="100000"/>
              </a:lnSpc>
              <a:buBlip>
                <a:blip r:embed="rId3"/>
              </a:buBlip>
            </a:pPr>
            <a:r>
              <a:rPr lang="en-GB" dirty="0">
                <a:solidFill>
                  <a:schemeClr val="bg1"/>
                </a:solidFill>
              </a:rPr>
              <a:t>LAA Workshops to be run later in the year.</a:t>
            </a:r>
          </a:p>
          <a:p>
            <a:pPr marL="457200" indent="-457200" algn="just">
              <a:lnSpc>
                <a:spcPct val="100000"/>
              </a:lnSpc>
              <a:buBlip>
                <a:blip r:embed="rId3"/>
              </a:buBlip>
            </a:pPr>
            <a:r>
              <a:rPr lang="en-GB" dirty="0">
                <a:solidFill>
                  <a:schemeClr val="bg1"/>
                </a:solidFill>
              </a:rPr>
              <a:t>Apply Service.</a:t>
            </a:r>
          </a:p>
          <a:p>
            <a:pPr marL="457200" indent="-457200" algn="just">
              <a:lnSpc>
                <a:spcPct val="100000"/>
              </a:lnSpc>
              <a:buBlip>
                <a:blip r:embed="rId3"/>
              </a:buBlip>
            </a:pPr>
            <a:r>
              <a:rPr lang="en-GB" dirty="0">
                <a:solidFill>
                  <a:schemeClr val="bg1"/>
                </a:solidFill>
              </a:rPr>
              <a:t>Tenders – contract expiry date is currently March 2021 (Crime) and August 2021 (Civil).</a:t>
            </a:r>
            <a:endParaRPr lang="en-GB" dirty="0"/>
          </a:p>
        </p:txBody>
      </p:sp>
      <p:pic>
        <p:nvPicPr>
          <p:cNvPr id="5" name="Afbeelding 6" descr="chalk_small.png">
            <a:extLst>
              <a:ext uri="{FF2B5EF4-FFF2-40B4-BE49-F238E27FC236}">
                <a16:creationId xmlns:a16="http://schemas.microsoft.com/office/drawing/2014/main" id="{3B467C96-C6C5-4952-9653-7C4E64F65595}"/>
              </a:ext>
            </a:extLst>
          </p:cNvPr>
          <p:cNvPicPr>
            <a:picLocks noChangeAspect="1"/>
          </p:cNvPicPr>
          <p:nvPr/>
        </p:nvPicPr>
        <p:blipFill>
          <a:blip r:embed="rId4" cstate="print"/>
          <a:stretch>
            <a:fillRect/>
          </a:stretch>
        </p:blipFill>
        <p:spPr>
          <a:xfrm rot="191351" flipV="1">
            <a:off x="828000" y="1481065"/>
            <a:ext cx="2213076" cy="57296"/>
          </a:xfrm>
          <a:prstGeom prst="rect">
            <a:avLst/>
          </a:prstGeom>
        </p:spPr>
      </p:pic>
      <p:pic>
        <p:nvPicPr>
          <p:cNvPr id="6" name="Picture 5">
            <a:extLst>
              <a:ext uri="{FF2B5EF4-FFF2-40B4-BE49-F238E27FC236}">
                <a16:creationId xmlns:a16="http://schemas.microsoft.com/office/drawing/2014/main" id="{D1A37A9B-F324-4BE3-9E3E-061FB34BE27D}"/>
              </a:ext>
            </a:extLst>
          </p:cNvPr>
          <p:cNvPicPr>
            <a:picLocks noChangeAspect="1"/>
          </p:cNvPicPr>
          <p:nvPr/>
        </p:nvPicPr>
        <p:blipFill>
          <a:blip r:embed="rId5"/>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196009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1A54-B2AB-4E7C-A588-BF48E4EBA05F}"/>
              </a:ext>
            </a:extLst>
          </p:cNvPr>
          <p:cNvSpPr>
            <a:spLocks noGrp="1"/>
          </p:cNvSpPr>
          <p:nvPr>
            <p:ph type="title"/>
          </p:nvPr>
        </p:nvSpPr>
        <p:spPr>
          <a:xfrm>
            <a:off x="720000" y="365125"/>
            <a:ext cx="10800000" cy="1325563"/>
          </a:xfrm>
        </p:spPr>
        <p:txBody>
          <a:bodyPr/>
          <a:lstStyle/>
          <a:p>
            <a:r>
              <a:rPr lang="en-GB" dirty="0">
                <a:solidFill>
                  <a:srgbClr val="00B4CD"/>
                </a:solidFill>
              </a:rPr>
              <a:t>Working with the LAA</a:t>
            </a:r>
          </a:p>
        </p:txBody>
      </p:sp>
      <p:sp>
        <p:nvSpPr>
          <p:cNvPr id="3" name="Content Placeholder 2">
            <a:extLst>
              <a:ext uri="{FF2B5EF4-FFF2-40B4-BE49-F238E27FC236}">
                <a16:creationId xmlns:a16="http://schemas.microsoft.com/office/drawing/2014/main" id="{13AC0739-BCE9-491C-9ADB-B34DADE7BC0B}"/>
              </a:ext>
            </a:extLst>
          </p:cNvPr>
          <p:cNvSpPr>
            <a:spLocks noGrp="1"/>
          </p:cNvSpPr>
          <p:nvPr>
            <p:ph idx="1"/>
          </p:nvPr>
        </p:nvSpPr>
        <p:spPr>
          <a:xfrm>
            <a:off x="720000" y="1825625"/>
            <a:ext cx="10800000" cy="4351338"/>
          </a:xfrm>
        </p:spPr>
        <p:txBody>
          <a:bodyPr>
            <a:normAutofit fontScale="92500" lnSpcReduction="10000"/>
          </a:bodyPr>
          <a:lstStyle/>
          <a:p>
            <a:pPr marL="457200" indent="-457200" algn="just">
              <a:buBlip>
                <a:blip r:embed="rId2"/>
              </a:buBlip>
            </a:pPr>
            <a:r>
              <a:rPr lang="en-GB" dirty="0">
                <a:solidFill>
                  <a:schemeClr val="bg1"/>
                </a:solidFill>
              </a:rPr>
              <a:t>Any Questions – submit to </a:t>
            </a:r>
            <a:r>
              <a:rPr lang="en-GB" dirty="0">
                <a:solidFill>
                  <a:schemeClr val="bg1"/>
                </a:solidFill>
                <a:hlinkClick r:id="rId3"/>
              </a:rPr>
              <a:t>teamadmin@dglegal.co.uk</a:t>
            </a:r>
            <a:r>
              <a:rPr lang="en-GB" dirty="0">
                <a:solidFill>
                  <a:schemeClr val="bg1"/>
                </a:solidFill>
              </a:rPr>
              <a:t> for post-webinar Q&amp;A.</a:t>
            </a:r>
          </a:p>
          <a:p>
            <a:pPr marL="0" indent="0" algn="just">
              <a:buNone/>
            </a:pPr>
            <a:endParaRPr lang="en-GB" sz="800" dirty="0">
              <a:solidFill>
                <a:schemeClr val="bg1"/>
              </a:solidFill>
            </a:endParaRPr>
          </a:p>
          <a:p>
            <a:pPr marL="457200" indent="-457200" algn="just">
              <a:buBlip>
                <a:blip r:embed="rId2"/>
              </a:buBlip>
            </a:pPr>
            <a:r>
              <a:rPr lang="en-GB" dirty="0">
                <a:solidFill>
                  <a:schemeClr val="bg1"/>
                </a:solidFill>
              </a:rPr>
              <a:t>Useful resources:</a:t>
            </a:r>
          </a:p>
          <a:p>
            <a:pPr marL="457200" indent="-457200">
              <a:buBlip>
                <a:blip r:embed="rId2"/>
              </a:buBlip>
            </a:pPr>
            <a:r>
              <a:rPr lang="en-GB" dirty="0">
                <a:hlinkClick r:id="rId4"/>
              </a:rPr>
              <a:t>https://www.gov.uk/guidance/coronavirus-covid-19-legal-aid-agency-contingency-response</a:t>
            </a:r>
            <a:endParaRPr lang="en-GB" dirty="0"/>
          </a:p>
          <a:p>
            <a:pPr marL="457200" indent="-457200">
              <a:buBlip>
                <a:blip r:embed="rId2"/>
              </a:buBlip>
            </a:pPr>
            <a:r>
              <a:rPr lang="en-GB" dirty="0">
                <a:hlinkClick r:id="rId5"/>
              </a:rPr>
              <a:t>https://www.gov.uk/guidance/financial-relief-for-legal-aid-practitioners</a:t>
            </a:r>
            <a:endParaRPr lang="en-GB" dirty="0"/>
          </a:p>
          <a:p>
            <a:pPr marL="457200" indent="-457200">
              <a:buBlip>
                <a:blip r:embed="rId2"/>
              </a:buBlip>
            </a:pPr>
            <a:r>
              <a:rPr lang="en-GB" dirty="0">
                <a:hlinkClick r:id="rId6"/>
              </a:rPr>
              <a:t>https://www.gov.uk/guidance/schedule-of-processes-restarting-after-covid-19-contingency</a:t>
            </a:r>
            <a:endParaRPr lang="en-GB" dirty="0"/>
          </a:p>
          <a:p>
            <a:pPr marL="457200" indent="-457200">
              <a:buBlip>
                <a:blip r:embed="rId2"/>
              </a:buBlip>
            </a:pPr>
            <a:r>
              <a:rPr lang="en-GB">
                <a:solidFill>
                  <a:schemeClr val="bg1"/>
                </a:solidFill>
              </a:rPr>
              <a:t>Contact </a:t>
            </a:r>
            <a:r>
              <a:rPr lang="en-GB">
                <a:solidFill>
                  <a:schemeClr val="bg1"/>
                </a:solidFill>
                <a:hlinkClick r:id="rId7"/>
              </a:rPr>
              <a:t>info</a:t>
            </a:r>
            <a:r>
              <a:rPr lang="en-GB" dirty="0">
                <a:solidFill>
                  <a:schemeClr val="bg1"/>
                </a:solidFill>
                <a:hlinkClick r:id="rId7"/>
              </a:rPr>
              <a:t>@dglegal.co.uk</a:t>
            </a:r>
            <a:r>
              <a:rPr lang="en-GB" dirty="0">
                <a:solidFill>
                  <a:schemeClr val="bg1"/>
                </a:solidFill>
              </a:rPr>
              <a:t> for further guidance or to discuss any of the issues raised here today.</a:t>
            </a:r>
          </a:p>
          <a:p>
            <a:pPr marL="0" indent="0" algn="just">
              <a:buNone/>
            </a:pPr>
            <a:endParaRPr lang="en-GB" dirty="0">
              <a:solidFill>
                <a:schemeClr val="bg1"/>
              </a:solidFill>
            </a:endParaRPr>
          </a:p>
        </p:txBody>
      </p:sp>
      <p:pic>
        <p:nvPicPr>
          <p:cNvPr id="4" name="Afbeelding 6" descr="chalk_small.png">
            <a:extLst>
              <a:ext uri="{FF2B5EF4-FFF2-40B4-BE49-F238E27FC236}">
                <a16:creationId xmlns:a16="http://schemas.microsoft.com/office/drawing/2014/main" id="{D2D4AEEA-10E6-4E22-A87A-8A8738657CB5}"/>
              </a:ext>
            </a:extLst>
          </p:cNvPr>
          <p:cNvPicPr>
            <a:picLocks noChangeAspect="1"/>
          </p:cNvPicPr>
          <p:nvPr/>
        </p:nvPicPr>
        <p:blipFill>
          <a:blip r:embed="rId8" cstate="print"/>
          <a:stretch>
            <a:fillRect/>
          </a:stretch>
        </p:blipFill>
        <p:spPr>
          <a:xfrm rot="191351" flipV="1">
            <a:off x="828000" y="1481065"/>
            <a:ext cx="2213076" cy="57296"/>
          </a:xfrm>
          <a:prstGeom prst="rect">
            <a:avLst/>
          </a:prstGeom>
        </p:spPr>
      </p:pic>
      <p:pic>
        <p:nvPicPr>
          <p:cNvPr id="5" name="Picture 4">
            <a:extLst>
              <a:ext uri="{FF2B5EF4-FFF2-40B4-BE49-F238E27FC236}">
                <a16:creationId xmlns:a16="http://schemas.microsoft.com/office/drawing/2014/main" id="{44EA00CF-902D-4DB2-8B06-B0FC4ECC135D}"/>
              </a:ext>
            </a:extLst>
          </p:cNvPr>
          <p:cNvPicPr>
            <a:picLocks noChangeAspect="1"/>
          </p:cNvPicPr>
          <p:nvPr/>
        </p:nvPicPr>
        <p:blipFill>
          <a:blip r:embed="rId9"/>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341713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580C-D49E-48DA-8FC9-F73FC410D80B}"/>
              </a:ext>
            </a:extLst>
          </p:cNvPr>
          <p:cNvSpPr>
            <a:spLocks noGrp="1"/>
          </p:cNvSpPr>
          <p:nvPr>
            <p:ph type="title"/>
          </p:nvPr>
        </p:nvSpPr>
        <p:spPr>
          <a:xfrm>
            <a:off x="720000" y="365125"/>
            <a:ext cx="10800000" cy="1325563"/>
          </a:xfrm>
        </p:spPr>
        <p:txBody>
          <a:bodyPr/>
          <a:lstStyle/>
          <a:p>
            <a:r>
              <a:rPr lang="en-GB" dirty="0">
                <a:solidFill>
                  <a:srgbClr val="00B4CD"/>
                </a:solidFill>
              </a:rPr>
              <a:t>Presenters</a:t>
            </a:r>
          </a:p>
        </p:txBody>
      </p:sp>
      <p:sp>
        <p:nvSpPr>
          <p:cNvPr id="3" name="Content Placeholder 2">
            <a:extLst>
              <a:ext uri="{FF2B5EF4-FFF2-40B4-BE49-F238E27FC236}">
                <a16:creationId xmlns:a16="http://schemas.microsoft.com/office/drawing/2014/main" id="{8B1AD7FF-385A-480D-9721-26374F63FAC9}"/>
              </a:ext>
            </a:extLst>
          </p:cNvPr>
          <p:cNvSpPr>
            <a:spLocks noGrp="1"/>
          </p:cNvSpPr>
          <p:nvPr>
            <p:ph idx="1"/>
          </p:nvPr>
        </p:nvSpPr>
        <p:spPr>
          <a:xfrm>
            <a:off x="720000" y="1825625"/>
            <a:ext cx="10800000" cy="4351338"/>
          </a:xfrm>
        </p:spPr>
        <p:txBody>
          <a:bodyPr>
            <a:normAutofit fontScale="92500" lnSpcReduction="20000"/>
          </a:bodyPr>
          <a:lstStyle/>
          <a:p>
            <a:pPr marL="0" indent="0" algn="just">
              <a:lnSpc>
                <a:spcPct val="100000"/>
              </a:lnSpc>
              <a:spcBef>
                <a:spcPts val="0"/>
              </a:spcBef>
              <a:buNone/>
            </a:pPr>
            <a:r>
              <a:rPr lang="en-US" sz="2600" b="1" dirty="0">
                <a:solidFill>
                  <a:srgbClr val="00B4CD"/>
                </a:solidFill>
              </a:rPr>
              <a:t>Jill Waring</a:t>
            </a:r>
          </a:p>
          <a:p>
            <a:pPr algn="just">
              <a:lnSpc>
                <a:spcPct val="100000"/>
              </a:lnSpc>
              <a:spcBef>
                <a:spcPts val="0"/>
              </a:spcBef>
            </a:pPr>
            <a:r>
              <a:rPr lang="en-US" sz="2600" dirty="0">
                <a:solidFill>
                  <a:schemeClr val="bg1"/>
                </a:solidFill>
              </a:rPr>
              <a:t>LAA </a:t>
            </a:r>
            <a:r>
              <a:rPr lang="en-GB" sz="2600" dirty="0">
                <a:solidFill>
                  <a:schemeClr val="bg1"/>
                </a:solidFill>
              </a:rPr>
              <a:t>National Contract Manager for London and the South East, leading the Contract Management &amp; Assurance teams in London and Brighton.</a:t>
            </a:r>
          </a:p>
          <a:p>
            <a:pPr algn="just">
              <a:lnSpc>
                <a:spcPct val="100000"/>
              </a:lnSpc>
              <a:spcBef>
                <a:spcPts val="0"/>
              </a:spcBef>
            </a:pPr>
            <a:r>
              <a:rPr lang="en-GB" sz="2600" dirty="0">
                <a:solidFill>
                  <a:schemeClr val="bg1"/>
                </a:solidFill>
              </a:rPr>
              <a:t>Worked at the LAA for 17 years, working in both Case Management and Contract Management. </a:t>
            </a:r>
          </a:p>
          <a:p>
            <a:pPr algn="just">
              <a:lnSpc>
                <a:spcPct val="100000"/>
              </a:lnSpc>
              <a:spcBef>
                <a:spcPts val="0"/>
              </a:spcBef>
            </a:pPr>
            <a:r>
              <a:rPr lang="en-GB" sz="2600" dirty="0">
                <a:solidFill>
                  <a:schemeClr val="bg1"/>
                </a:solidFill>
              </a:rPr>
              <a:t>Jill has responsibility for the Peer Review Team.</a:t>
            </a:r>
          </a:p>
          <a:p>
            <a:pPr algn="just">
              <a:lnSpc>
                <a:spcPct val="100000"/>
              </a:lnSpc>
              <a:spcBef>
                <a:spcPts val="0"/>
              </a:spcBef>
            </a:pPr>
            <a:r>
              <a:rPr lang="en-GB" sz="2600" dirty="0">
                <a:solidFill>
                  <a:schemeClr val="bg1"/>
                </a:solidFill>
              </a:rPr>
              <a:t>J</a:t>
            </a:r>
            <a:r>
              <a:rPr lang="en-US" sz="2600" dirty="0">
                <a:solidFill>
                  <a:schemeClr val="bg1"/>
                </a:solidFill>
              </a:rPr>
              <a:t>ill is joined by colleagues from the case management team, </a:t>
            </a:r>
            <a:r>
              <a:rPr lang="en-US" sz="2600" dirty="0">
                <a:solidFill>
                  <a:srgbClr val="00B4CD"/>
                </a:solidFill>
              </a:rPr>
              <a:t>Anthony Evans </a:t>
            </a:r>
            <a:r>
              <a:rPr lang="en-US" sz="2600" dirty="0">
                <a:solidFill>
                  <a:schemeClr val="bg1"/>
                </a:solidFill>
              </a:rPr>
              <a:t>and </a:t>
            </a:r>
            <a:r>
              <a:rPr lang="en-US" sz="2600" dirty="0">
                <a:solidFill>
                  <a:srgbClr val="00B4CD"/>
                </a:solidFill>
              </a:rPr>
              <a:t>Stephen Barker.</a:t>
            </a:r>
          </a:p>
          <a:p>
            <a:pPr marL="0" indent="0" algn="just">
              <a:lnSpc>
                <a:spcPct val="100000"/>
              </a:lnSpc>
              <a:spcBef>
                <a:spcPts val="0"/>
              </a:spcBef>
              <a:buNone/>
            </a:pPr>
            <a:endParaRPr lang="en-US" sz="2600" dirty="0">
              <a:solidFill>
                <a:schemeClr val="bg1"/>
              </a:solidFill>
            </a:endParaRPr>
          </a:p>
          <a:p>
            <a:pPr marL="0" indent="0" algn="just">
              <a:lnSpc>
                <a:spcPct val="100000"/>
              </a:lnSpc>
              <a:spcBef>
                <a:spcPts val="0"/>
              </a:spcBef>
              <a:buNone/>
            </a:pPr>
            <a:r>
              <a:rPr lang="en-US" sz="2600" b="1" dirty="0">
                <a:solidFill>
                  <a:srgbClr val="00B4CD"/>
                </a:solidFill>
              </a:rPr>
              <a:t>Steve Keeling</a:t>
            </a:r>
          </a:p>
          <a:p>
            <a:pPr algn="just">
              <a:lnSpc>
                <a:spcPct val="100000"/>
              </a:lnSpc>
              <a:spcBef>
                <a:spcPts val="0"/>
              </a:spcBef>
            </a:pPr>
            <a:r>
              <a:rPr lang="en-US" sz="2600" dirty="0">
                <a:solidFill>
                  <a:schemeClr val="bg1"/>
                </a:solidFill>
              </a:rPr>
              <a:t>DG Legal Consultant 2017 to present.</a:t>
            </a:r>
          </a:p>
          <a:p>
            <a:pPr algn="just">
              <a:lnSpc>
                <a:spcPct val="100000"/>
              </a:lnSpc>
              <a:spcBef>
                <a:spcPts val="0"/>
              </a:spcBef>
            </a:pPr>
            <a:r>
              <a:rPr lang="en-US" sz="2600" dirty="0">
                <a:solidFill>
                  <a:schemeClr val="bg1"/>
                </a:solidFill>
              </a:rPr>
              <a:t>Steve is an Ex-LAA Contract Manager and Audit Manager.</a:t>
            </a:r>
          </a:p>
          <a:p>
            <a:pPr algn="just">
              <a:lnSpc>
                <a:spcPct val="100000"/>
              </a:lnSpc>
              <a:spcBef>
                <a:spcPts val="0"/>
              </a:spcBef>
            </a:pPr>
            <a:r>
              <a:rPr lang="en-US" sz="2600" dirty="0">
                <a:solidFill>
                  <a:schemeClr val="bg1"/>
                </a:solidFill>
              </a:rPr>
              <a:t>Worked at LAA between 2000-2016.</a:t>
            </a:r>
          </a:p>
          <a:p>
            <a:pPr algn="just">
              <a:lnSpc>
                <a:spcPct val="100000"/>
              </a:lnSpc>
              <a:spcBef>
                <a:spcPts val="0"/>
              </a:spcBef>
            </a:pPr>
            <a:endParaRPr lang="en-US" sz="2600" dirty="0">
              <a:solidFill>
                <a:schemeClr val="bg1"/>
              </a:solidFill>
            </a:endParaRPr>
          </a:p>
          <a:p>
            <a:pPr marL="0" indent="0" algn="just">
              <a:lnSpc>
                <a:spcPct val="100000"/>
              </a:lnSpc>
              <a:spcBef>
                <a:spcPts val="0"/>
              </a:spcBef>
              <a:buNone/>
            </a:pPr>
            <a:endParaRPr lang="en-US" sz="2600" dirty="0">
              <a:solidFill>
                <a:schemeClr val="bg1"/>
              </a:solidFill>
            </a:endParaRPr>
          </a:p>
          <a:p>
            <a:pPr marL="0" indent="0" algn="just">
              <a:buNone/>
            </a:pPr>
            <a:endParaRPr lang="en-GB" dirty="0"/>
          </a:p>
        </p:txBody>
      </p:sp>
      <p:pic>
        <p:nvPicPr>
          <p:cNvPr id="5" name="Afbeelding 6" descr="chalk_small.png">
            <a:extLst>
              <a:ext uri="{FF2B5EF4-FFF2-40B4-BE49-F238E27FC236}">
                <a16:creationId xmlns:a16="http://schemas.microsoft.com/office/drawing/2014/main" id="{4D7D64B6-8CCD-4B0F-8729-34D9DF976F8B}"/>
              </a:ext>
            </a:extLst>
          </p:cNvPr>
          <p:cNvPicPr>
            <a:picLocks noChangeAspect="1"/>
          </p:cNvPicPr>
          <p:nvPr/>
        </p:nvPicPr>
        <p:blipFill>
          <a:blip r:embed="rId2" cstate="print"/>
          <a:stretch>
            <a:fillRect/>
          </a:stretch>
        </p:blipFill>
        <p:spPr>
          <a:xfrm rot="191351" flipV="1">
            <a:off x="828000" y="1481065"/>
            <a:ext cx="2213076" cy="57296"/>
          </a:xfrm>
          <a:prstGeom prst="rect">
            <a:avLst/>
          </a:prstGeom>
        </p:spPr>
      </p:pic>
      <p:pic>
        <p:nvPicPr>
          <p:cNvPr id="6" name="Picture 5">
            <a:extLst>
              <a:ext uri="{FF2B5EF4-FFF2-40B4-BE49-F238E27FC236}">
                <a16:creationId xmlns:a16="http://schemas.microsoft.com/office/drawing/2014/main" id="{FEE13DC6-8A2D-41B9-87BE-6EEA5AFBBEF0}"/>
              </a:ext>
            </a:extLst>
          </p:cNvPr>
          <p:cNvPicPr>
            <a:picLocks noChangeAspect="1"/>
          </p:cNvPicPr>
          <p:nvPr/>
        </p:nvPicPr>
        <p:blipFill>
          <a:blip r:embed="rId3"/>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366714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580C-D49E-48DA-8FC9-F73FC410D80B}"/>
              </a:ext>
            </a:extLst>
          </p:cNvPr>
          <p:cNvSpPr>
            <a:spLocks noGrp="1"/>
          </p:cNvSpPr>
          <p:nvPr>
            <p:ph type="title"/>
          </p:nvPr>
        </p:nvSpPr>
        <p:spPr>
          <a:xfrm>
            <a:off x="720000" y="365125"/>
            <a:ext cx="10800000" cy="1325563"/>
          </a:xfrm>
        </p:spPr>
        <p:txBody>
          <a:bodyPr/>
          <a:lstStyle/>
          <a:p>
            <a:r>
              <a:rPr lang="en-GB" dirty="0">
                <a:solidFill>
                  <a:srgbClr val="00B4CD"/>
                </a:solidFill>
              </a:rPr>
              <a:t>Agenda</a:t>
            </a:r>
          </a:p>
        </p:txBody>
      </p:sp>
      <p:sp>
        <p:nvSpPr>
          <p:cNvPr id="3" name="Content Placeholder 2">
            <a:extLst>
              <a:ext uri="{FF2B5EF4-FFF2-40B4-BE49-F238E27FC236}">
                <a16:creationId xmlns:a16="http://schemas.microsoft.com/office/drawing/2014/main" id="{8B1AD7FF-385A-480D-9721-26374F63FAC9}"/>
              </a:ext>
            </a:extLst>
          </p:cNvPr>
          <p:cNvSpPr>
            <a:spLocks noGrp="1"/>
          </p:cNvSpPr>
          <p:nvPr>
            <p:ph idx="1"/>
          </p:nvPr>
        </p:nvSpPr>
        <p:spPr>
          <a:xfrm>
            <a:off x="720000" y="1825625"/>
            <a:ext cx="10800000" cy="4351338"/>
          </a:xfrm>
        </p:spPr>
        <p:txBody>
          <a:bodyPr>
            <a:normAutofit lnSpcReduction="10000"/>
          </a:bodyPr>
          <a:lstStyle/>
          <a:p>
            <a:pPr marL="457200" indent="-457200" algn="just">
              <a:buBlip>
                <a:blip r:embed="rId3"/>
              </a:buBlip>
            </a:pPr>
            <a:r>
              <a:rPr lang="en-GB" dirty="0">
                <a:solidFill>
                  <a:schemeClr val="bg1"/>
                </a:solidFill>
              </a:rPr>
              <a:t>Covid-19 Guidance.</a:t>
            </a:r>
          </a:p>
          <a:p>
            <a:pPr marL="457200" indent="-457200" algn="just">
              <a:buBlip>
                <a:blip r:embed="rId3"/>
              </a:buBlip>
            </a:pPr>
            <a:endParaRPr lang="en-GB" dirty="0">
              <a:solidFill>
                <a:schemeClr val="bg1"/>
              </a:solidFill>
            </a:endParaRPr>
          </a:p>
          <a:p>
            <a:pPr marL="457200" indent="-457200" algn="just">
              <a:buBlip>
                <a:blip r:embed="rId3"/>
              </a:buBlip>
            </a:pPr>
            <a:r>
              <a:rPr lang="en-GB" dirty="0">
                <a:solidFill>
                  <a:schemeClr val="bg1"/>
                </a:solidFill>
              </a:rPr>
              <a:t>Auditing and Contract Management.</a:t>
            </a:r>
          </a:p>
          <a:p>
            <a:pPr marL="457200" indent="-457200" algn="just">
              <a:buBlip>
                <a:blip r:embed="rId3"/>
              </a:buBlip>
            </a:pPr>
            <a:endParaRPr lang="en-GB" dirty="0">
              <a:solidFill>
                <a:schemeClr val="bg1"/>
              </a:solidFill>
            </a:endParaRPr>
          </a:p>
          <a:p>
            <a:pPr marL="457200" indent="-457200" algn="just">
              <a:buBlip>
                <a:blip r:embed="rId3"/>
              </a:buBlip>
            </a:pPr>
            <a:r>
              <a:rPr lang="en-GB" dirty="0">
                <a:solidFill>
                  <a:schemeClr val="bg1"/>
                </a:solidFill>
              </a:rPr>
              <a:t>Processing Claims.</a:t>
            </a:r>
          </a:p>
          <a:p>
            <a:pPr marL="457200" indent="-457200" algn="just">
              <a:buBlip>
                <a:blip r:embed="rId3"/>
              </a:buBlip>
            </a:pPr>
            <a:endParaRPr lang="en-GB" dirty="0">
              <a:solidFill>
                <a:schemeClr val="bg1"/>
              </a:solidFill>
            </a:endParaRPr>
          </a:p>
          <a:p>
            <a:pPr marL="457200" indent="-457200" algn="just">
              <a:buBlip>
                <a:blip r:embed="rId3"/>
              </a:buBlip>
            </a:pPr>
            <a:r>
              <a:rPr lang="en-GB" dirty="0">
                <a:solidFill>
                  <a:schemeClr val="bg1"/>
                </a:solidFill>
              </a:rPr>
              <a:t>Financial Support to Providers.</a:t>
            </a:r>
          </a:p>
          <a:p>
            <a:pPr marL="457200" indent="-457200" algn="just">
              <a:buBlip>
                <a:blip r:embed="rId3"/>
              </a:buBlip>
            </a:pPr>
            <a:endParaRPr lang="en-GB" dirty="0">
              <a:solidFill>
                <a:schemeClr val="bg1"/>
              </a:solidFill>
            </a:endParaRPr>
          </a:p>
          <a:p>
            <a:pPr marL="457200" indent="-457200" algn="just">
              <a:buBlip>
                <a:blip r:embed="rId3"/>
              </a:buBlip>
            </a:pPr>
            <a:r>
              <a:rPr lang="en-GB" dirty="0">
                <a:solidFill>
                  <a:schemeClr val="bg1"/>
                </a:solidFill>
              </a:rPr>
              <a:t>What comes next?</a:t>
            </a:r>
          </a:p>
        </p:txBody>
      </p:sp>
      <p:pic>
        <p:nvPicPr>
          <p:cNvPr id="5" name="Afbeelding 6" descr="chalk_small.png">
            <a:extLst>
              <a:ext uri="{FF2B5EF4-FFF2-40B4-BE49-F238E27FC236}">
                <a16:creationId xmlns:a16="http://schemas.microsoft.com/office/drawing/2014/main" id="{BAB4BF44-F6DD-48DD-86C0-6FC5FC36C176}"/>
              </a:ext>
            </a:extLst>
          </p:cNvPr>
          <p:cNvPicPr>
            <a:picLocks noChangeAspect="1"/>
          </p:cNvPicPr>
          <p:nvPr/>
        </p:nvPicPr>
        <p:blipFill>
          <a:blip r:embed="rId4" cstate="print"/>
          <a:stretch>
            <a:fillRect/>
          </a:stretch>
        </p:blipFill>
        <p:spPr>
          <a:xfrm rot="191351" flipV="1">
            <a:off x="828000" y="1481065"/>
            <a:ext cx="2213076" cy="57296"/>
          </a:xfrm>
          <a:prstGeom prst="rect">
            <a:avLst/>
          </a:prstGeom>
        </p:spPr>
      </p:pic>
      <p:pic>
        <p:nvPicPr>
          <p:cNvPr id="6" name="Picture 5">
            <a:extLst>
              <a:ext uri="{FF2B5EF4-FFF2-40B4-BE49-F238E27FC236}">
                <a16:creationId xmlns:a16="http://schemas.microsoft.com/office/drawing/2014/main" id="{857AF2C3-F003-4834-B68D-E582C4474CD8}"/>
              </a:ext>
            </a:extLst>
          </p:cNvPr>
          <p:cNvPicPr>
            <a:picLocks noChangeAspect="1"/>
          </p:cNvPicPr>
          <p:nvPr/>
        </p:nvPicPr>
        <p:blipFill>
          <a:blip r:embed="rId5"/>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316316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43574-2B55-4351-B098-D8B4884F0846}"/>
              </a:ext>
            </a:extLst>
          </p:cNvPr>
          <p:cNvSpPr>
            <a:spLocks noGrp="1"/>
          </p:cNvSpPr>
          <p:nvPr>
            <p:ph type="title"/>
          </p:nvPr>
        </p:nvSpPr>
        <p:spPr>
          <a:xfrm>
            <a:off x="720000" y="365125"/>
            <a:ext cx="10800000" cy="1325563"/>
          </a:xfrm>
        </p:spPr>
        <p:txBody>
          <a:bodyPr/>
          <a:lstStyle/>
          <a:p>
            <a:r>
              <a:rPr lang="en-GB" dirty="0">
                <a:solidFill>
                  <a:srgbClr val="00B4CD"/>
                </a:solidFill>
              </a:rPr>
              <a:t>Covid-19 Guidance</a:t>
            </a:r>
          </a:p>
        </p:txBody>
      </p:sp>
      <p:sp>
        <p:nvSpPr>
          <p:cNvPr id="3" name="Content Placeholder 2">
            <a:extLst>
              <a:ext uri="{FF2B5EF4-FFF2-40B4-BE49-F238E27FC236}">
                <a16:creationId xmlns:a16="http://schemas.microsoft.com/office/drawing/2014/main" id="{5E4D3147-FD5C-4336-87E1-4E65704FD21D}"/>
              </a:ext>
            </a:extLst>
          </p:cNvPr>
          <p:cNvSpPr>
            <a:spLocks noGrp="1"/>
          </p:cNvSpPr>
          <p:nvPr>
            <p:ph idx="1"/>
          </p:nvPr>
        </p:nvSpPr>
        <p:spPr>
          <a:xfrm>
            <a:off x="720000" y="1825625"/>
            <a:ext cx="10800000" cy="4351338"/>
          </a:xfrm>
        </p:spPr>
        <p:txBody>
          <a:bodyPr>
            <a:normAutofit/>
          </a:bodyPr>
          <a:lstStyle/>
          <a:p>
            <a:pPr marL="457200" indent="-457200" algn="just">
              <a:lnSpc>
                <a:spcPct val="110000"/>
              </a:lnSpc>
              <a:buBlip>
                <a:blip r:embed="rId3"/>
              </a:buBlip>
            </a:pPr>
            <a:r>
              <a:rPr lang="en-GB" dirty="0">
                <a:solidFill>
                  <a:schemeClr val="bg1"/>
                </a:solidFill>
              </a:rPr>
              <a:t>Available on LAA website via the home page.</a:t>
            </a:r>
          </a:p>
          <a:p>
            <a:pPr marL="457200" indent="-457200" algn="just">
              <a:lnSpc>
                <a:spcPct val="110000"/>
              </a:lnSpc>
              <a:buBlip>
                <a:blip r:embed="rId3"/>
              </a:buBlip>
            </a:pPr>
            <a:r>
              <a:rPr lang="en-GB" dirty="0">
                <a:solidFill>
                  <a:schemeClr val="bg1"/>
                </a:solidFill>
              </a:rPr>
              <a:t>Advice on areas such as remote working, processing and payments, working with clients and contract management/assurance.</a:t>
            </a:r>
          </a:p>
          <a:p>
            <a:pPr marL="457200" indent="-457200" algn="just">
              <a:lnSpc>
                <a:spcPct val="110000"/>
              </a:lnSpc>
              <a:buBlip>
                <a:blip r:embed="rId3"/>
              </a:buBlip>
            </a:pPr>
            <a:r>
              <a:rPr lang="en-GB" dirty="0">
                <a:solidFill>
                  <a:schemeClr val="bg1"/>
                </a:solidFill>
              </a:rPr>
              <a:t>Contingency plans and financial  relief measures.</a:t>
            </a:r>
          </a:p>
          <a:p>
            <a:pPr marL="457200" indent="-457200" algn="just">
              <a:lnSpc>
                <a:spcPct val="110000"/>
              </a:lnSpc>
              <a:buBlip>
                <a:blip r:embed="rId3"/>
              </a:buBlip>
            </a:pPr>
            <a:r>
              <a:rPr lang="en-GB" dirty="0">
                <a:solidFill>
                  <a:schemeClr val="bg1"/>
                </a:solidFill>
              </a:rPr>
              <a:t>Most recently updated on 24/6/20 to include dates when some activities will become operational again.</a:t>
            </a:r>
          </a:p>
          <a:p>
            <a:pPr marL="0" indent="0" algn="just">
              <a:lnSpc>
                <a:spcPct val="110000"/>
              </a:lnSpc>
              <a:buNone/>
            </a:pPr>
            <a:endParaRPr lang="en-GB" dirty="0">
              <a:solidFill>
                <a:schemeClr val="bg1"/>
              </a:solidFill>
            </a:endParaRPr>
          </a:p>
        </p:txBody>
      </p:sp>
      <p:pic>
        <p:nvPicPr>
          <p:cNvPr id="4" name="Picture 3">
            <a:extLst>
              <a:ext uri="{FF2B5EF4-FFF2-40B4-BE49-F238E27FC236}">
                <a16:creationId xmlns:a16="http://schemas.microsoft.com/office/drawing/2014/main" id="{1129560A-7988-4224-A61F-9503D66648AB}"/>
              </a:ext>
            </a:extLst>
          </p:cNvPr>
          <p:cNvPicPr>
            <a:picLocks noChangeAspect="1"/>
          </p:cNvPicPr>
          <p:nvPr/>
        </p:nvPicPr>
        <p:blipFill>
          <a:blip r:embed="rId4"/>
          <a:stretch>
            <a:fillRect/>
          </a:stretch>
        </p:blipFill>
        <p:spPr>
          <a:xfrm>
            <a:off x="9995656" y="5951900"/>
            <a:ext cx="2034419" cy="720000"/>
          </a:xfrm>
          <a:prstGeom prst="rect">
            <a:avLst/>
          </a:prstGeom>
        </p:spPr>
      </p:pic>
      <p:pic>
        <p:nvPicPr>
          <p:cNvPr id="5" name="Afbeelding 6" descr="chalk_small.png">
            <a:extLst>
              <a:ext uri="{FF2B5EF4-FFF2-40B4-BE49-F238E27FC236}">
                <a16:creationId xmlns:a16="http://schemas.microsoft.com/office/drawing/2014/main" id="{8D9C7E6C-9A84-4A57-BEC9-514DB761388C}"/>
              </a:ext>
            </a:extLst>
          </p:cNvPr>
          <p:cNvPicPr>
            <a:picLocks noChangeAspect="1"/>
          </p:cNvPicPr>
          <p:nvPr/>
        </p:nvPicPr>
        <p:blipFill>
          <a:blip r:embed="rId5" cstate="print"/>
          <a:stretch>
            <a:fillRect/>
          </a:stretch>
        </p:blipFill>
        <p:spPr>
          <a:xfrm rot="191351" flipV="1">
            <a:off x="828000" y="1481065"/>
            <a:ext cx="2213076" cy="57296"/>
          </a:xfrm>
          <a:prstGeom prst="rect">
            <a:avLst/>
          </a:prstGeom>
        </p:spPr>
      </p:pic>
    </p:spTree>
    <p:extLst>
      <p:ext uri="{BB962C8B-B14F-4D97-AF65-F5344CB8AC3E}">
        <p14:creationId xmlns:p14="http://schemas.microsoft.com/office/powerpoint/2010/main" val="402419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5837-135D-44F4-B43C-860A8B43F577}"/>
              </a:ext>
            </a:extLst>
          </p:cNvPr>
          <p:cNvSpPr>
            <a:spLocks noGrp="1"/>
          </p:cNvSpPr>
          <p:nvPr>
            <p:ph type="title"/>
          </p:nvPr>
        </p:nvSpPr>
        <p:spPr>
          <a:xfrm>
            <a:off x="720000" y="365125"/>
            <a:ext cx="10800000" cy="1325563"/>
          </a:xfrm>
        </p:spPr>
        <p:txBody>
          <a:bodyPr/>
          <a:lstStyle/>
          <a:p>
            <a:r>
              <a:rPr lang="en-GB" dirty="0">
                <a:solidFill>
                  <a:srgbClr val="00B4CD"/>
                </a:solidFill>
              </a:rPr>
              <a:t>Auditing &amp; Contract Management</a:t>
            </a:r>
          </a:p>
        </p:txBody>
      </p:sp>
      <p:sp>
        <p:nvSpPr>
          <p:cNvPr id="3" name="Content Placeholder 2">
            <a:extLst>
              <a:ext uri="{FF2B5EF4-FFF2-40B4-BE49-F238E27FC236}">
                <a16:creationId xmlns:a16="http://schemas.microsoft.com/office/drawing/2014/main" id="{4C20E1BA-4A78-4B70-A4F7-9315D39CC3A5}"/>
              </a:ext>
            </a:extLst>
          </p:cNvPr>
          <p:cNvSpPr>
            <a:spLocks noGrp="1"/>
          </p:cNvSpPr>
          <p:nvPr>
            <p:ph idx="1"/>
          </p:nvPr>
        </p:nvSpPr>
        <p:spPr>
          <a:xfrm>
            <a:off x="720000" y="1825625"/>
            <a:ext cx="10800000" cy="4351338"/>
          </a:xfrm>
        </p:spPr>
        <p:txBody>
          <a:bodyPr>
            <a:normAutofit/>
          </a:bodyPr>
          <a:lstStyle/>
          <a:p>
            <a:pPr marL="457200" indent="-457200" algn="just">
              <a:lnSpc>
                <a:spcPct val="120000"/>
              </a:lnSpc>
              <a:buBlip>
                <a:blip r:embed="rId3"/>
              </a:buBlip>
            </a:pPr>
            <a:r>
              <a:rPr lang="en-GB" sz="2400" dirty="0">
                <a:solidFill>
                  <a:schemeClr val="bg1"/>
                </a:solidFill>
              </a:rPr>
              <a:t>All audit activity suspended since early March 2020 – reducing administrative burden on providers.</a:t>
            </a:r>
          </a:p>
          <a:p>
            <a:pPr marL="457200" indent="-457200" algn="just">
              <a:lnSpc>
                <a:spcPct val="120000"/>
              </a:lnSpc>
              <a:buBlip>
                <a:blip r:embed="rId3"/>
              </a:buBlip>
            </a:pPr>
            <a:r>
              <a:rPr lang="en-GB" sz="2400" dirty="0">
                <a:solidFill>
                  <a:schemeClr val="bg1"/>
                </a:solidFill>
              </a:rPr>
              <a:t>Office and supervisory requirements – CMs have been discussing arrangements on a case-by-case basis.</a:t>
            </a:r>
          </a:p>
          <a:p>
            <a:pPr marL="457200" indent="-457200" algn="just">
              <a:lnSpc>
                <a:spcPct val="120000"/>
              </a:lnSpc>
              <a:buBlip>
                <a:blip r:embed="rId3"/>
              </a:buBlip>
            </a:pPr>
            <a:r>
              <a:rPr lang="en-GB" sz="2400" dirty="0">
                <a:solidFill>
                  <a:schemeClr val="bg1"/>
                </a:solidFill>
              </a:rPr>
              <a:t>Core Testing to begin again in July.</a:t>
            </a:r>
          </a:p>
          <a:p>
            <a:pPr marL="457200" indent="-457200" algn="just">
              <a:lnSpc>
                <a:spcPct val="120000"/>
              </a:lnSpc>
              <a:buBlip>
                <a:blip r:embed="rId3"/>
              </a:buBlip>
            </a:pPr>
            <a:r>
              <a:rPr lang="en-GB" sz="2400" dirty="0">
                <a:solidFill>
                  <a:schemeClr val="bg1"/>
                </a:solidFill>
              </a:rPr>
              <a:t>Peer Review and Contract Management activities to restart in August.</a:t>
            </a:r>
          </a:p>
          <a:p>
            <a:pPr marL="457200" indent="-457200" algn="just">
              <a:lnSpc>
                <a:spcPct val="120000"/>
              </a:lnSpc>
              <a:buBlip>
                <a:blip r:embed="rId3"/>
              </a:buBlip>
            </a:pPr>
            <a:r>
              <a:rPr lang="en-GB" sz="2400" dirty="0">
                <a:solidFill>
                  <a:schemeClr val="bg1"/>
                </a:solidFill>
              </a:rPr>
              <a:t>CMs in process of contacting providers by e-mail now.</a:t>
            </a:r>
          </a:p>
          <a:p>
            <a:pPr marL="0" indent="0" algn="just">
              <a:lnSpc>
                <a:spcPct val="120000"/>
              </a:lnSpc>
              <a:buNone/>
            </a:pPr>
            <a:endParaRPr lang="en-GB" dirty="0">
              <a:solidFill>
                <a:schemeClr val="bg1">
                  <a:lumMod val="95000"/>
                </a:schemeClr>
              </a:solidFill>
            </a:endParaRPr>
          </a:p>
          <a:p>
            <a:pPr marL="457200" indent="-457200" algn="just">
              <a:lnSpc>
                <a:spcPct val="120000"/>
              </a:lnSpc>
              <a:buBlip>
                <a:blip r:embed="rId3"/>
              </a:buBlip>
            </a:pPr>
            <a:endParaRPr lang="en-GB" dirty="0">
              <a:solidFill>
                <a:schemeClr val="bg1">
                  <a:lumMod val="95000"/>
                </a:schemeClr>
              </a:solidFill>
            </a:endParaRPr>
          </a:p>
        </p:txBody>
      </p:sp>
      <p:pic>
        <p:nvPicPr>
          <p:cNvPr id="5" name="Afbeelding 6" descr="chalk_small.png">
            <a:extLst>
              <a:ext uri="{FF2B5EF4-FFF2-40B4-BE49-F238E27FC236}">
                <a16:creationId xmlns:a16="http://schemas.microsoft.com/office/drawing/2014/main" id="{817658F2-4E0E-4D25-9A7D-76DAF79C1455}"/>
              </a:ext>
            </a:extLst>
          </p:cNvPr>
          <p:cNvPicPr>
            <a:picLocks noChangeAspect="1"/>
          </p:cNvPicPr>
          <p:nvPr/>
        </p:nvPicPr>
        <p:blipFill>
          <a:blip r:embed="rId4" cstate="print"/>
          <a:stretch>
            <a:fillRect/>
          </a:stretch>
        </p:blipFill>
        <p:spPr>
          <a:xfrm rot="191351" flipV="1">
            <a:off x="828000" y="1481065"/>
            <a:ext cx="2213076" cy="57296"/>
          </a:xfrm>
          <a:prstGeom prst="rect">
            <a:avLst/>
          </a:prstGeom>
        </p:spPr>
      </p:pic>
      <p:pic>
        <p:nvPicPr>
          <p:cNvPr id="6" name="Picture 5">
            <a:extLst>
              <a:ext uri="{FF2B5EF4-FFF2-40B4-BE49-F238E27FC236}">
                <a16:creationId xmlns:a16="http://schemas.microsoft.com/office/drawing/2014/main" id="{43ED91E5-E1B4-4C72-BF5C-ABDEEC8476A1}"/>
              </a:ext>
            </a:extLst>
          </p:cNvPr>
          <p:cNvPicPr>
            <a:picLocks noChangeAspect="1"/>
          </p:cNvPicPr>
          <p:nvPr/>
        </p:nvPicPr>
        <p:blipFill>
          <a:blip r:embed="rId5"/>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268369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5837-135D-44F4-B43C-860A8B43F577}"/>
              </a:ext>
            </a:extLst>
          </p:cNvPr>
          <p:cNvSpPr>
            <a:spLocks noGrp="1"/>
          </p:cNvSpPr>
          <p:nvPr>
            <p:ph type="title"/>
          </p:nvPr>
        </p:nvSpPr>
        <p:spPr>
          <a:xfrm>
            <a:off x="720000" y="365125"/>
            <a:ext cx="10800000" cy="1325563"/>
          </a:xfrm>
        </p:spPr>
        <p:txBody>
          <a:bodyPr/>
          <a:lstStyle/>
          <a:p>
            <a:r>
              <a:rPr lang="en-GB" dirty="0">
                <a:solidFill>
                  <a:srgbClr val="00B4CD"/>
                </a:solidFill>
              </a:rPr>
              <a:t>Auditing &amp; Contract Management</a:t>
            </a:r>
          </a:p>
        </p:txBody>
      </p:sp>
      <p:sp>
        <p:nvSpPr>
          <p:cNvPr id="3" name="Content Placeholder 2">
            <a:extLst>
              <a:ext uri="{FF2B5EF4-FFF2-40B4-BE49-F238E27FC236}">
                <a16:creationId xmlns:a16="http://schemas.microsoft.com/office/drawing/2014/main" id="{4C20E1BA-4A78-4B70-A4F7-9315D39CC3A5}"/>
              </a:ext>
            </a:extLst>
          </p:cNvPr>
          <p:cNvSpPr>
            <a:spLocks noGrp="1"/>
          </p:cNvSpPr>
          <p:nvPr>
            <p:ph idx="1"/>
          </p:nvPr>
        </p:nvSpPr>
        <p:spPr>
          <a:xfrm>
            <a:off x="720000" y="1825625"/>
            <a:ext cx="10800000" cy="4351338"/>
          </a:xfrm>
        </p:spPr>
        <p:txBody>
          <a:bodyPr>
            <a:normAutofit/>
          </a:bodyPr>
          <a:lstStyle/>
          <a:p>
            <a:pPr marL="457200" indent="-457200" algn="just">
              <a:lnSpc>
                <a:spcPct val="120000"/>
              </a:lnSpc>
              <a:buBlip>
                <a:blip r:embed="rId3"/>
              </a:buBlip>
            </a:pPr>
            <a:r>
              <a:rPr lang="en-GB" sz="2400" dirty="0">
                <a:solidFill>
                  <a:schemeClr val="bg1"/>
                </a:solidFill>
              </a:rPr>
              <a:t>Digital signatures – or where signatures cannot be obtained.</a:t>
            </a:r>
          </a:p>
          <a:p>
            <a:pPr marL="457200" indent="-457200" algn="just">
              <a:lnSpc>
                <a:spcPct val="120000"/>
              </a:lnSpc>
              <a:buBlip>
                <a:blip r:embed="rId3"/>
              </a:buBlip>
            </a:pPr>
            <a:r>
              <a:rPr lang="en-GB" sz="2400" dirty="0">
                <a:solidFill>
                  <a:schemeClr val="bg1"/>
                </a:solidFill>
              </a:rPr>
              <a:t>Virtual Remand Hearings, Court Duty and Police Station Attendances.</a:t>
            </a:r>
          </a:p>
          <a:p>
            <a:pPr marL="457200" indent="-457200" algn="just">
              <a:lnSpc>
                <a:spcPct val="120000"/>
              </a:lnSpc>
              <a:buBlip>
                <a:blip r:embed="rId3"/>
              </a:buBlip>
            </a:pPr>
            <a:r>
              <a:rPr lang="en-GB" sz="2400" dirty="0">
                <a:solidFill>
                  <a:schemeClr val="bg1"/>
                </a:solidFill>
              </a:rPr>
              <a:t>Mental Health Remote Tribunals.</a:t>
            </a:r>
          </a:p>
          <a:p>
            <a:pPr marL="457200" indent="-457200" algn="just">
              <a:lnSpc>
                <a:spcPct val="120000"/>
              </a:lnSpc>
              <a:buBlip>
                <a:blip r:embed="rId3"/>
              </a:buBlip>
            </a:pPr>
            <a:r>
              <a:rPr lang="en-GB" sz="2400" dirty="0">
                <a:solidFill>
                  <a:schemeClr val="bg1"/>
                </a:solidFill>
              </a:rPr>
              <a:t>Domestic/Child Abuse requirements relaxed.</a:t>
            </a:r>
          </a:p>
          <a:p>
            <a:pPr marL="457200" indent="-457200" algn="just">
              <a:lnSpc>
                <a:spcPct val="120000"/>
              </a:lnSpc>
              <a:buBlip>
                <a:blip r:embed="rId3"/>
              </a:buBlip>
            </a:pPr>
            <a:r>
              <a:rPr lang="en-GB" sz="2400" dirty="0">
                <a:solidFill>
                  <a:schemeClr val="bg1"/>
                </a:solidFill>
              </a:rPr>
              <a:t>Assessment of financial eligibility.</a:t>
            </a:r>
          </a:p>
          <a:p>
            <a:pPr marL="457200" indent="-457200" algn="just">
              <a:lnSpc>
                <a:spcPct val="120000"/>
              </a:lnSpc>
              <a:buBlip>
                <a:blip r:embed="rId3"/>
              </a:buBlip>
            </a:pPr>
            <a:r>
              <a:rPr lang="en-GB" sz="2400" dirty="0">
                <a:solidFill>
                  <a:schemeClr val="bg1"/>
                </a:solidFill>
              </a:rPr>
              <a:t>Emergency certificates – scope and cost limits extended, along with time limits extended for delegated function applications and substantive amendments.</a:t>
            </a:r>
          </a:p>
          <a:p>
            <a:pPr marL="0" indent="0" algn="just">
              <a:lnSpc>
                <a:spcPct val="120000"/>
              </a:lnSpc>
              <a:buNone/>
            </a:pPr>
            <a:endParaRPr lang="en-GB" sz="2400" dirty="0">
              <a:solidFill>
                <a:schemeClr val="bg1"/>
              </a:solidFill>
            </a:endParaRPr>
          </a:p>
        </p:txBody>
      </p:sp>
      <p:pic>
        <p:nvPicPr>
          <p:cNvPr id="5" name="Afbeelding 6" descr="chalk_small.png">
            <a:extLst>
              <a:ext uri="{FF2B5EF4-FFF2-40B4-BE49-F238E27FC236}">
                <a16:creationId xmlns:a16="http://schemas.microsoft.com/office/drawing/2014/main" id="{817658F2-4E0E-4D25-9A7D-76DAF79C1455}"/>
              </a:ext>
            </a:extLst>
          </p:cNvPr>
          <p:cNvPicPr>
            <a:picLocks noChangeAspect="1"/>
          </p:cNvPicPr>
          <p:nvPr/>
        </p:nvPicPr>
        <p:blipFill>
          <a:blip r:embed="rId4" cstate="print"/>
          <a:stretch>
            <a:fillRect/>
          </a:stretch>
        </p:blipFill>
        <p:spPr>
          <a:xfrm rot="191351" flipV="1">
            <a:off x="828000" y="1481065"/>
            <a:ext cx="2213076" cy="57296"/>
          </a:xfrm>
          <a:prstGeom prst="rect">
            <a:avLst/>
          </a:prstGeom>
        </p:spPr>
      </p:pic>
      <p:pic>
        <p:nvPicPr>
          <p:cNvPr id="6" name="Picture 5">
            <a:extLst>
              <a:ext uri="{FF2B5EF4-FFF2-40B4-BE49-F238E27FC236}">
                <a16:creationId xmlns:a16="http://schemas.microsoft.com/office/drawing/2014/main" id="{43ED91E5-E1B4-4C72-BF5C-ABDEEC8476A1}"/>
              </a:ext>
            </a:extLst>
          </p:cNvPr>
          <p:cNvPicPr>
            <a:picLocks noChangeAspect="1"/>
          </p:cNvPicPr>
          <p:nvPr/>
        </p:nvPicPr>
        <p:blipFill>
          <a:blip r:embed="rId5"/>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417584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5837-135D-44F4-B43C-860A8B43F577}"/>
              </a:ext>
            </a:extLst>
          </p:cNvPr>
          <p:cNvSpPr>
            <a:spLocks noGrp="1"/>
          </p:cNvSpPr>
          <p:nvPr>
            <p:ph type="title"/>
          </p:nvPr>
        </p:nvSpPr>
        <p:spPr>
          <a:xfrm>
            <a:off x="720000" y="365125"/>
            <a:ext cx="10800000" cy="1325563"/>
          </a:xfrm>
        </p:spPr>
        <p:txBody>
          <a:bodyPr/>
          <a:lstStyle/>
          <a:p>
            <a:r>
              <a:rPr lang="en-GB" dirty="0">
                <a:solidFill>
                  <a:srgbClr val="00B4CD"/>
                </a:solidFill>
              </a:rPr>
              <a:t>Auditing &amp; Contract Management</a:t>
            </a:r>
          </a:p>
        </p:txBody>
      </p:sp>
      <p:sp>
        <p:nvSpPr>
          <p:cNvPr id="3" name="Content Placeholder 2">
            <a:extLst>
              <a:ext uri="{FF2B5EF4-FFF2-40B4-BE49-F238E27FC236}">
                <a16:creationId xmlns:a16="http://schemas.microsoft.com/office/drawing/2014/main" id="{4C20E1BA-4A78-4B70-A4F7-9315D39CC3A5}"/>
              </a:ext>
            </a:extLst>
          </p:cNvPr>
          <p:cNvSpPr>
            <a:spLocks noGrp="1"/>
          </p:cNvSpPr>
          <p:nvPr>
            <p:ph idx="1"/>
          </p:nvPr>
        </p:nvSpPr>
        <p:spPr>
          <a:xfrm>
            <a:off x="720000" y="1825625"/>
            <a:ext cx="10800000" cy="4351338"/>
          </a:xfrm>
        </p:spPr>
        <p:txBody>
          <a:bodyPr>
            <a:normAutofit/>
          </a:bodyPr>
          <a:lstStyle/>
          <a:p>
            <a:pPr marL="457200" indent="-457200" algn="just">
              <a:lnSpc>
                <a:spcPct val="120000"/>
              </a:lnSpc>
              <a:buBlip>
                <a:blip r:embed="rId3"/>
              </a:buBlip>
            </a:pPr>
            <a:r>
              <a:rPr lang="en-GB" sz="2400" dirty="0">
                <a:solidFill>
                  <a:schemeClr val="bg1"/>
                </a:solidFill>
              </a:rPr>
              <a:t>Requirements for Duty Solicitors, Police Station Accredited Reps. </a:t>
            </a:r>
          </a:p>
          <a:p>
            <a:pPr marL="457200" indent="-457200" algn="just">
              <a:lnSpc>
                <a:spcPct val="120000"/>
              </a:lnSpc>
              <a:buBlip>
                <a:blip r:embed="rId3"/>
              </a:buBlip>
            </a:pPr>
            <a:r>
              <a:rPr lang="en-GB" sz="2400" dirty="0">
                <a:solidFill>
                  <a:schemeClr val="bg1"/>
                </a:solidFill>
              </a:rPr>
              <a:t>Mental Health Designated Accredited Reps.</a:t>
            </a:r>
          </a:p>
          <a:p>
            <a:pPr marL="457200" indent="-457200" algn="just">
              <a:lnSpc>
                <a:spcPct val="120000"/>
              </a:lnSpc>
              <a:buBlip>
                <a:blip r:embed="rId3"/>
              </a:buBlip>
            </a:pPr>
            <a:r>
              <a:rPr lang="en-GB" sz="2400" dirty="0">
                <a:solidFill>
                  <a:schemeClr val="bg1"/>
                </a:solidFill>
              </a:rPr>
              <a:t>Duty Solicitor coverage (swapping / neighbouring scheme or DSCC).</a:t>
            </a:r>
          </a:p>
          <a:p>
            <a:pPr marL="457200" indent="-457200" algn="just">
              <a:lnSpc>
                <a:spcPct val="120000"/>
              </a:lnSpc>
              <a:buBlip>
                <a:blip r:embed="rId3"/>
              </a:buBlip>
            </a:pPr>
            <a:r>
              <a:rPr lang="en-GB" sz="2400" dirty="0">
                <a:solidFill>
                  <a:schemeClr val="bg1"/>
                </a:solidFill>
              </a:rPr>
              <a:t>Supervisor qualifying requirements (caseload/hours).</a:t>
            </a:r>
          </a:p>
          <a:p>
            <a:pPr marL="457200" indent="-457200" algn="just">
              <a:lnSpc>
                <a:spcPct val="120000"/>
              </a:lnSpc>
              <a:buBlip>
                <a:blip r:embed="rId3"/>
              </a:buBlip>
            </a:pPr>
            <a:r>
              <a:rPr lang="en-GB" sz="2400" dirty="0">
                <a:solidFill>
                  <a:schemeClr val="bg1"/>
                </a:solidFill>
              </a:rPr>
              <a:t>Quality Mark Accreditation:</a:t>
            </a:r>
          </a:p>
          <a:p>
            <a:pPr marL="914400" lvl="1" indent="-457200" algn="just">
              <a:lnSpc>
                <a:spcPct val="120000"/>
              </a:lnSpc>
              <a:buBlip>
                <a:blip r:embed="rId3"/>
              </a:buBlip>
            </a:pPr>
            <a:r>
              <a:rPr lang="en-GB" sz="2000" dirty="0">
                <a:solidFill>
                  <a:schemeClr val="bg1"/>
                </a:solidFill>
              </a:rPr>
              <a:t>Options for Remote or Partial/Wholly On-site (with H&amp;S assessment).</a:t>
            </a:r>
          </a:p>
          <a:p>
            <a:pPr marL="914400" lvl="1" indent="-457200" algn="just">
              <a:lnSpc>
                <a:spcPct val="120000"/>
              </a:lnSpc>
              <a:buBlip>
                <a:blip r:embed="rId3"/>
              </a:buBlip>
            </a:pPr>
            <a:r>
              <a:rPr lang="en-GB" sz="2000" dirty="0">
                <a:solidFill>
                  <a:schemeClr val="bg1"/>
                </a:solidFill>
              </a:rPr>
              <a:t>Postponements possible up to 31/7/20.</a:t>
            </a:r>
          </a:p>
          <a:p>
            <a:pPr marL="0" indent="0" algn="just">
              <a:lnSpc>
                <a:spcPct val="120000"/>
              </a:lnSpc>
              <a:buNone/>
            </a:pPr>
            <a:endParaRPr lang="en-GB" sz="2400" dirty="0">
              <a:solidFill>
                <a:schemeClr val="bg1"/>
              </a:solidFill>
            </a:endParaRPr>
          </a:p>
        </p:txBody>
      </p:sp>
      <p:pic>
        <p:nvPicPr>
          <p:cNvPr id="5" name="Afbeelding 6" descr="chalk_small.png">
            <a:extLst>
              <a:ext uri="{FF2B5EF4-FFF2-40B4-BE49-F238E27FC236}">
                <a16:creationId xmlns:a16="http://schemas.microsoft.com/office/drawing/2014/main" id="{817658F2-4E0E-4D25-9A7D-76DAF79C1455}"/>
              </a:ext>
            </a:extLst>
          </p:cNvPr>
          <p:cNvPicPr>
            <a:picLocks noChangeAspect="1"/>
          </p:cNvPicPr>
          <p:nvPr/>
        </p:nvPicPr>
        <p:blipFill>
          <a:blip r:embed="rId4" cstate="print"/>
          <a:stretch>
            <a:fillRect/>
          </a:stretch>
        </p:blipFill>
        <p:spPr>
          <a:xfrm rot="191351" flipV="1">
            <a:off x="828000" y="1481065"/>
            <a:ext cx="2213076" cy="57296"/>
          </a:xfrm>
          <a:prstGeom prst="rect">
            <a:avLst/>
          </a:prstGeom>
        </p:spPr>
      </p:pic>
      <p:pic>
        <p:nvPicPr>
          <p:cNvPr id="6" name="Picture 5">
            <a:extLst>
              <a:ext uri="{FF2B5EF4-FFF2-40B4-BE49-F238E27FC236}">
                <a16:creationId xmlns:a16="http://schemas.microsoft.com/office/drawing/2014/main" id="{43ED91E5-E1B4-4C72-BF5C-ABDEEC8476A1}"/>
              </a:ext>
            </a:extLst>
          </p:cNvPr>
          <p:cNvPicPr>
            <a:picLocks noChangeAspect="1"/>
          </p:cNvPicPr>
          <p:nvPr/>
        </p:nvPicPr>
        <p:blipFill>
          <a:blip r:embed="rId5"/>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233066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A2913-0CFB-466B-A626-B4F8F60DBA45}"/>
              </a:ext>
            </a:extLst>
          </p:cNvPr>
          <p:cNvSpPr>
            <a:spLocks noGrp="1"/>
          </p:cNvSpPr>
          <p:nvPr>
            <p:ph type="title"/>
          </p:nvPr>
        </p:nvSpPr>
        <p:spPr>
          <a:xfrm>
            <a:off x="720000" y="365125"/>
            <a:ext cx="10800000" cy="1325563"/>
          </a:xfrm>
        </p:spPr>
        <p:txBody>
          <a:bodyPr/>
          <a:lstStyle/>
          <a:p>
            <a:r>
              <a:rPr lang="en-GB" dirty="0">
                <a:solidFill>
                  <a:srgbClr val="00B4CD"/>
                </a:solidFill>
              </a:rPr>
              <a:t>Processing Claims</a:t>
            </a:r>
          </a:p>
        </p:txBody>
      </p:sp>
      <p:sp>
        <p:nvSpPr>
          <p:cNvPr id="3" name="Content Placeholder 2">
            <a:extLst>
              <a:ext uri="{FF2B5EF4-FFF2-40B4-BE49-F238E27FC236}">
                <a16:creationId xmlns:a16="http://schemas.microsoft.com/office/drawing/2014/main" id="{A1677E53-1576-4359-B234-C13AD1498B82}"/>
              </a:ext>
            </a:extLst>
          </p:cNvPr>
          <p:cNvSpPr>
            <a:spLocks noGrp="1"/>
          </p:cNvSpPr>
          <p:nvPr>
            <p:ph idx="1"/>
          </p:nvPr>
        </p:nvSpPr>
        <p:spPr>
          <a:xfrm>
            <a:off x="720000" y="1825625"/>
            <a:ext cx="10800000" cy="4351338"/>
          </a:xfrm>
        </p:spPr>
        <p:txBody>
          <a:bodyPr>
            <a:normAutofit/>
          </a:bodyPr>
          <a:lstStyle/>
          <a:p>
            <a:pPr marL="0" indent="0" algn="just">
              <a:lnSpc>
                <a:spcPct val="110000"/>
              </a:lnSpc>
              <a:buNone/>
            </a:pPr>
            <a:r>
              <a:rPr lang="en-GB" sz="2400" dirty="0">
                <a:solidFill>
                  <a:schemeClr val="bg1"/>
                </a:solidFill>
              </a:rPr>
              <a:t>Civil contingency measures:</a:t>
            </a:r>
          </a:p>
          <a:p>
            <a:pPr marL="457200" indent="-457200" algn="just">
              <a:lnSpc>
                <a:spcPct val="110000"/>
              </a:lnSpc>
              <a:buBlip>
                <a:blip r:embed="rId3"/>
              </a:buBlip>
            </a:pPr>
            <a:r>
              <a:rPr lang="en-GB" sz="2400" dirty="0">
                <a:solidFill>
                  <a:schemeClr val="bg1"/>
                </a:solidFill>
              </a:rPr>
              <a:t>Escape Fees – streamlined process, electronic claims only.</a:t>
            </a:r>
          </a:p>
          <a:p>
            <a:pPr marL="457200" indent="-457200" algn="just">
              <a:lnSpc>
                <a:spcPct val="110000"/>
              </a:lnSpc>
              <a:buBlip>
                <a:blip r:embed="rId3"/>
              </a:buBlip>
            </a:pPr>
            <a:r>
              <a:rPr lang="en-GB" sz="2400" dirty="0">
                <a:solidFill>
                  <a:schemeClr val="bg1"/>
                </a:solidFill>
              </a:rPr>
              <a:t>Appeals (certificates and escape fees) – electronic or delay.</a:t>
            </a:r>
          </a:p>
          <a:p>
            <a:pPr marL="457200" indent="-457200" algn="just">
              <a:lnSpc>
                <a:spcPct val="110000"/>
              </a:lnSpc>
              <a:buBlip>
                <a:blip r:embed="rId3"/>
              </a:buBlip>
            </a:pPr>
            <a:r>
              <a:rPr lang="en-GB" sz="2400" dirty="0">
                <a:solidFill>
                  <a:schemeClr val="bg1"/>
                </a:solidFill>
              </a:rPr>
              <a:t>Emergency Payments (non-CCMS) &amp; Paper claims – POAC1 form.</a:t>
            </a:r>
          </a:p>
          <a:p>
            <a:pPr marL="457200" indent="-457200" algn="just">
              <a:lnSpc>
                <a:spcPct val="110000"/>
              </a:lnSpc>
              <a:buBlip>
                <a:blip r:embed="rId3"/>
              </a:buBlip>
            </a:pPr>
            <a:r>
              <a:rPr lang="en-GB" sz="2400" dirty="0">
                <a:solidFill>
                  <a:schemeClr val="bg1"/>
                </a:solidFill>
              </a:rPr>
              <a:t>Advocacy Attendance Forms – Family.</a:t>
            </a:r>
          </a:p>
          <a:p>
            <a:pPr marL="0" indent="0" algn="just">
              <a:lnSpc>
                <a:spcPct val="110000"/>
              </a:lnSpc>
              <a:buNone/>
            </a:pPr>
            <a:r>
              <a:rPr lang="en-GB" sz="2400" dirty="0">
                <a:solidFill>
                  <a:schemeClr val="bg1"/>
                </a:solidFill>
              </a:rPr>
              <a:t>Crime:</a:t>
            </a:r>
          </a:p>
          <a:p>
            <a:pPr marL="457200" indent="-457200" algn="just">
              <a:lnSpc>
                <a:spcPct val="110000"/>
              </a:lnSpc>
              <a:buBlip>
                <a:blip r:embed="rId3"/>
              </a:buBlip>
            </a:pPr>
            <a:r>
              <a:rPr lang="en-GB" sz="2400" dirty="0">
                <a:solidFill>
                  <a:schemeClr val="bg1"/>
                </a:solidFill>
              </a:rPr>
              <a:t>Electronic submissions CRM7/CRM18/18a – using secure file exchange.</a:t>
            </a:r>
          </a:p>
          <a:p>
            <a:pPr marL="457200" indent="-457200" algn="just">
              <a:lnSpc>
                <a:spcPct val="110000"/>
              </a:lnSpc>
              <a:buBlip>
                <a:blip r:embed="rId3"/>
              </a:buBlip>
            </a:pPr>
            <a:r>
              <a:rPr lang="en-GB" sz="2400" dirty="0">
                <a:solidFill>
                  <a:schemeClr val="bg1"/>
                </a:solidFill>
              </a:rPr>
              <a:t>CRM7 submission return to business as usual from 6</a:t>
            </a:r>
            <a:r>
              <a:rPr lang="en-GB" sz="2400" baseline="30000" dirty="0">
                <a:solidFill>
                  <a:schemeClr val="bg1"/>
                </a:solidFill>
              </a:rPr>
              <a:t>th</a:t>
            </a:r>
            <a:r>
              <a:rPr lang="en-GB" sz="2400" dirty="0">
                <a:solidFill>
                  <a:schemeClr val="bg1"/>
                </a:solidFill>
              </a:rPr>
              <a:t> July.</a:t>
            </a:r>
          </a:p>
        </p:txBody>
      </p:sp>
      <p:pic>
        <p:nvPicPr>
          <p:cNvPr id="5" name="Afbeelding 6" descr="chalk_small.png">
            <a:extLst>
              <a:ext uri="{FF2B5EF4-FFF2-40B4-BE49-F238E27FC236}">
                <a16:creationId xmlns:a16="http://schemas.microsoft.com/office/drawing/2014/main" id="{63FF254D-0A1F-4ACB-A97F-4752C3A8387D}"/>
              </a:ext>
            </a:extLst>
          </p:cNvPr>
          <p:cNvPicPr>
            <a:picLocks noChangeAspect="1"/>
          </p:cNvPicPr>
          <p:nvPr/>
        </p:nvPicPr>
        <p:blipFill>
          <a:blip r:embed="rId4" cstate="print"/>
          <a:stretch>
            <a:fillRect/>
          </a:stretch>
        </p:blipFill>
        <p:spPr>
          <a:xfrm rot="191351" flipV="1">
            <a:off x="828000" y="1481065"/>
            <a:ext cx="2213076" cy="57296"/>
          </a:xfrm>
          <a:prstGeom prst="rect">
            <a:avLst/>
          </a:prstGeom>
        </p:spPr>
      </p:pic>
      <p:pic>
        <p:nvPicPr>
          <p:cNvPr id="6" name="Picture 5">
            <a:extLst>
              <a:ext uri="{FF2B5EF4-FFF2-40B4-BE49-F238E27FC236}">
                <a16:creationId xmlns:a16="http://schemas.microsoft.com/office/drawing/2014/main" id="{9A62CB39-EA62-47FC-B694-35131C4D152B}"/>
              </a:ext>
            </a:extLst>
          </p:cNvPr>
          <p:cNvPicPr>
            <a:picLocks noChangeAspect="1"/>
          </p:cNvPicPr>
          <p:nvPr/>
        </p:nvPicPr>
        <p:blipFill>
          <a:blip r:embed="rId5"/>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331771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5E3E2-3542-4F0B-9484-96B6403616B6}"/>
              </a:ext>
            </a:extLst>
          </p:cNvPr>
          <p:cNvSpPr>
            <a:spLocks noGrp="1"/>
          </p:cNvSpPr>
          <p:nvPr>
            <p:ph type="title"/>
          </p:nvPr>
        </p:nvSpPr>
        <p:spPr>
          <a:xfrm>
            <a:off x="720000" y="365124"/>
            <a:ext cx="10800000" cy="1324800"/>
          </a:xfrm>
        </p:spPr>
        <p:txBody>
          <a:bodyPr/>
          <a:lstStyle/>
          <a:p>
            <a:r>
              <a:rPr lang="en-GB" dirty="0">
                <a:solidFill>
                  <a:srgbClr val="00B4CD"/>
                </a:solidFill>
              </a:rPr>
              <a:t>Processing Claims</a:t>
            </a:r>
          </a:p>
        </p:txBody>
      </p:sp>
      <p:sp>
        <p:nvSpPr>
          <p:cNvPr id="3" name="Content Placeholder 2">
            <a:extLst>
              <a:ext uri="{FF2B5EF4-FFF2-40B4-BE49-F238E27FC236}">
                <a16:creationId xmlns:a16="http://schemas.microsoft.com/office/drawing/2014/main" id="{125C7604-FC04-4CA4-AF1C-CC9C7BA1D8AD}"/>
              </a:ext>
            </a:extLst>
          </p:cNvPr>
          <p:cNvSpPr>
            <a:spLocks noGrp="1"/>
          </p:cNvSpPr>
          <p:nvPr>
            <p:ph idx="1"/>
          </p:nvPr>
        </p:nvSpPr>
        <p:spPr>
          <a:xfrm>
            <a:off x="720000" y="1825625"/>
            <a:ext cx="10800000" cy="4351338"/>
          </a:xfrm>
        </p:spPr>
        <p:txBody>
          <a:bodyPr>
            <a:normAutofit/>
          </a:bodyPr>
          <a:lstStyle/>
          <a:p>
            <a:pPr marL="0" indent="0" algn="just">
              <a:lnSpc>
                <a:spcPct val="120000"/>
              </a:lnSpc>
              <a:buNone/>
            </a:pPr>
            <a:r>
              <a:rPr lang="en-GB" dirty="0">
                <a:solidFill>
                  <a:schemeClr val="bg1">
                    <a:lumMod val="95000"/>
                  </a:schemeClr>
                </a:solidFill>
              </a:rPr>
              <a:t>General:</a:t>
            </a:r>
          </a:p>
          <a:p>
            <a:pPr marL="457200" indent="-457200" algn="just">
              <a:lnSpc>
                <a:spcPct val="120000"/>
              </a:lnSpc>
              <a:buBlip>
                <a:blip r:embed="rId3"/>
              </a:buBlip>
            </a:pPr>
            <a:r>
              <a:rPr lang="en-GB" sz="2400" dirty="0">
                <a:solidFill>
                  <a:schemeClr val="bg1"/>
                </a:solidFill>
              </a:rPr>
              <a:t>Online banking for contribution payments (cheques cannot be processed).</a:t>
            </a:r>
          </a:p>
          <a:p>
            <a:pPr marL="457200" indent="-457200" algn="just">
              <a:lnSpc>
                <a:spcPct val="120000"/>
              </a:lnSpc>
              <a:buBlip>
                <a:blip r:embed="rId3"/>
              </a:buBlip>
            </a:pPr>
            <a:r>
              <a:rPr lang="en-GB" sz="2400" dirty="0">
                <a:solidFill>
                  <a:schemeClr val="bg1"/>
                </a:solidFill>
              </a:rPr>
              <a:t>Flexible approach where client’s financial circumstances change.</a:t>
            </a:r>
          </a:p>
          <a:p>
            <a:pPr marL="457200" indent="-457200" algn="just">
              <a:lnSpc>
                <a:spcPct val="120000"/>
              </a:lnSpc>
              <a:buBlip>
                <a:blip r:embed="rId3"/>
              </a:buBlip>
            </a:pPr>
            <a:r>
              <a:rPr lang="en-GB" sz="2400" dirty="0">
                <a:solidFill>
                  <a:schemeClr val="bg1"/>
                </a:solidFill>
              </a:rPr>
              <a:t>Rejecting bills – only where fundamental information is missing.</a:t>
            </a:r>
          </a:p>
          <a:p>
            <a:pPr marL="457200" indent="-457200" algn="just">
              <a:lnSpc>
                <a:spcPct val="120000"/>
              </a:lnSpc>
              <a:buBlip>
                <a:blip r:embed="rId3"/>
              </a:buBlip>
            </a:pPr>
            <a:r>
              <a:rPr lang="en-GB" sz="2400" dirty="0">
                <a:solidFill>
                  <a:schemeClr val="bg1"/>
                </a:solidFill>
              </a:rPr>
              <a:t>Length of time for submitting controlled work in civil extended; crime not mentioned in guidance but CMs have flexibility to discuss.</a:t>
            </a:r>
          </a:p>
          <a:p>
            <a:pPr marL="457200" indent="-457200" algn="just">
              <a:lnSpc>
                <a:spcPct val="120000"/>
              </a:lnSpc>
              <a:buBlip>
                <a:blip r:embed="rId3"/>
              </a:buBlip>
            </a:pPr>
            <a:r>
              <a:rPr lang="en-GB" sz="2400" dirty="0">
                <a:solidFill>
                  <a:schemeClr val="bg1"/>
                </a:solidFill>
              </a:rPr>
              <a:t>Counsel Acceptance Forms: acceptance by e-mail.</a:t>
            </a:r>
          </a:p>
        </p:txBody>
      </p:sp>
      <p:pic>
        <p:nvPicPr>
          <p:cNvPr id="5" name="Afbeelding 6" descr="chalk_small.png">
            <a:extLst>
              <a:ext uri="{FF2B5EF4-FFF2-40B4-BE49-F238E27FC236}">
                <a16:creationId xmlns:a16="http://schemas.microsoft.com/office/drawing/2014/main" id="{1178BCC4-FB59-4EEF-AB96-183A1D1BCC4A}"/>
              </a:ext>
            </a:extLst>
          </p:cNvPr>
          <p:cNvPicPr>
            <a:picLocks noChangeAspect="1"/>
          </p:cNvPicPr>
          <p:nvPr/>
        </p:nvPicPr>
        <p:blipFill>
          <a:blip r:embed="rId4" cstate="print"/>
          <a:stretch>
            <a:fillRect/>
          </a:stretch>
        </p:blipFill>
        <p:spPr>
          <a:xfrm rot="191351" flipV="1">
            <a:off x="828000" y="1481065"/>
            <a:ext cx="2213076" cy="57296"/>
          </a:xfrm>
          <a:prstGeom prst="rect">
            <a:avLst/>
          </a:prstGeom>
        </p:spPr>
      </p:pic>
      <p:pic>
        <p:nvPicPr>
          <p:cNvPr id="6" name="Picture 5">
            <a:extLst>
              <a:ext uri="{FF2B5EF4-FFF2-40B4-BE49-F238E27FC236}">
                <a16:creationId xmlns:a16="http://schemas.microsoft.com/office/drawing/2014/main" id="{56A854D8-1510-48E3-9A71-686D00C07F18}"/>
              </a:ext>
            </a:extLst>
          </p:cNvPr>
          <p:cNvPicPr>
            <a:picLocks noChangeAspect="1"/>
          </p:cNvPicPr>
          <p:nvPr/>
        </p:nvPicPr>
        <p:blipFill>
          <a:blip r:embed="rId5"/>
          <a:stretch>
            <a:fillRect/>
          </a:stretch>
        </p:blipFill>
        <p:spPr>
          <a:xfrm>
            <a:off x="9995656" y="5951900"/>
            <a:ext cx="2034419" cy="720000"/>
          </a:xfrm>
          <a:prstGeom prst="rect">
            <a:avLst/>
          </a:prstGeom>
        </p:spPr>
      </p:pic>
    </p:spTree>
    <p:extLst>
      <p:ext uri="{BB962C8B-B14F-4D97-AF65-F5344CB8AC3E}">
        <p14:creationId xmlns:p14="http://schemas.microsoft.com/office/powerpoint/2010/main" val="245333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0</TotalTime>
  <Words>1518</Words>
  <Application>Microsoft Office PowerPoint</Application>
  <PresentationFormat>Widescreen</PresentationFormat>
  <Paragraphs>149</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Black</vt:lpstr>
      <vt:lpstr>Calibri</vt:lpstr>
      <vt:lpstr>Calibri Light</vt:lpstr>
      <vt:lpstr>Office Theme</vt:lpstr>
      <vt:lpstr>PowerPoint Presentation</vt:lpstr>
      <vt:lpstr>Presenters</vt:lpstr>
      <vt:lpstr>Agenda</vt:lpstr>
      <vt:lpstr>Covid-19 Guidance</vt:lpstr>
      <vt:lpstr>Auditing &amp; Contract Management</vt:lpstr>
      <vt:lpstr>Auditing &amp; Contract Management</vt:lpstr>
      <vt:lpstr>Auditing &amp; Contract Management</vt:lpstr>
      <vt:lpstr>Processing Claims</vt:lpstr>
      <vt:lpstr>Processing Claims</vt:lpstr>
      <vt:lpstr>Processing Claims – transfer of assessment from court</vt:lpstr>
      <vt:lpstr>Financial Support to providers</vt:lpstr>
      <vt:lpstr>What comes next?</vt:lpstr>
      <vt:lpstr>Working with the LAA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Lee</dc:creator>
  <cp:lastModifiedBy>Alison Fisher</cp:lastModifiedBy>
  <cp:revision>78</cp:revision>
  <dcterms:created xsi:type="dcterms:W3CDTF">2020-05-11T11:32:57Z</dcterms:created>
  <dcterms:modified xsi:type="dcterms:W3CDTF">2020-07-01T08:23:01Z</dcterms:modified>
</cp:coreProperties>
</file>